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Default Extension="tiff" ContentType="image/tiff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82" r:id="rId2"/>
    <p:sldId id="284" r:id="rId3"/>
    <p:sldId id="295" r:id="rId4"/>
    <p:sldId id="297" r:id="rId5"/>
    <p:sldId id="296" r:id="rId6"/>
    <p:sldId id="285" r:id="rId7"/>
    <p:sldId id="286" r:id="rId8"/>
    <p:sldId id="287" r:id="rId9"/>
    <p:sldId id="304" r:id="rId10"/>
    <p:sldId id="288" r:id="rId11"/>
    <p:sldId id="300" r:id="rId12"/>
    <p:sldId id="298" r:id="rId13"/>
    <p:sldId id="289" r:id="rId14"/>
    <p:sldId id="283" r:id="rId15"/>
    <p:sldId id="291" r:id="rId16"/>
    <p:sldId id="292" r:id="rId17"/>
    <p:sldId id="301" r:id="rId18"/>
    <p:sldId id="303" r:id="rId19"/>
    <p:sldId id="302" r:id="rId20"/>
    <p:sldId id="293" r:id="rId21"/>
    <p:sldId id="294" r:id="rId22"/>
    <p:sldId id="299" r:id="rId23"/>
  </p:sldIdLst>
  <p:sldSz cx="9144000" cy="6858000" type="screen4x3"/>
  <p:notesSz cx="6858000" cy="9144000"/>
  <p:defaultTextStyle>
    <a:defPPr>
      <a:defRPr lang="pt-PT"/>
    </a:defPPr>
    <a:lvl1pPr marL="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3B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88099" autoAdjust="0"/>
  </p:normalViewPr>
  <p:slideViewPr>
    <p:cSldViewPr snapToGrid="0">
      <p:cViewPr>
        <p:scale>
          <a:sx n="64" d="100"/>
          <a:sy n="64" d="100"/>
        </p:scale>
        <p:origin x="-1344" y="-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25078-F758-4FD0-B081-4201FDC793CE}" type="datetimeFigureOut">
              <a:rPr lang="pt-PT" smtClean="0"/>
              <a:pPr/>
              <a:t>01-06-2010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728D2B-74B4-4457-8668-8E2034121A2D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="" xmlns:p14="http://schemas.microsoft.com/office/powerpoint/2010/main" val="2602050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85BCF36-BD14-48E0-B28A-55E26B1968A8}" type="slidenum">
              <a:rPr lang="en-US">
                <a:solidFill>
                  <a:prstClr val="black"/>
                </a:solidFill>
              </a:rPr>
              <a:pPr eaLnBrk="1" hangingPunct="1"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28D2B-74B4-4457-8668-8E2034121A2D}" type="slidenum">
              <a:rPr lang="pt-PT" smtClean="0"/>
              <a:pPr/>
              <a:t>10</a:t>
            </a:fld>
            <a:endParaRPr lang="pt-PT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28D2B-74B4-4457-8668-8E2034121A2D}" type="slidenum">
              <a:rPr lang="pt-PT" smtClean="0"/>
              <a:pPr/>
              <a:t>11</a:t>
            </a:fld>
            <a:endParaRPr lang="pt-PT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28D2B-74B4-4457-8668-8E2034121A2D}" type="slidenum">
              <a:rPr lang="pt-PT" smtClean="0"/>
              <a:pPr/>
              <a:t>12</a:t>
            </a:fld>
            <a:endParaRPr lang="pt-PT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28D2B-74B4-4457-8668-8E2034121A2D}" type="slidenum">
              <a:rPr lang="pt-PT" smtClean="0"/>
              <a:pPr/>
              <a:t>13</a:t>
            </a:fld>
            <a:endParaRPr lang="pt-PT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85BCF36-BD14-48E0-B28A-55E26B1968A8}" type="slidenum">
              <a:rPr lang="en-US">
                <a:solidFill>
                  <a:prstClr val="black"/>
                </a:solidFill>
              </a:rPr>
              <a:pPr eaLnBrk="1" hangingPunct="1"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28D2B-74B4-4457-8668-8E2034121A2D}" type="slidenum">
              <a:rPr lang="pt-PT" smtClean="0"/>
              <a:pPr/>
              <a:t>15</a:t>
            </a:fld>
            <a:endParaRPr lang="pt-PT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28D2B-74B4-4457-8668-8E2034121A2D}" type="slidenum">
              <a:rPr lang="pt-PT" smtClean="0"/>
              <a:pPr/>
              <a:t>16</a:t>
            </a:fld>
            <a:endParaRPr lang="pt-PT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28D2B-74B4-4457-8668-8E2034121A2D}" type="slidenum">
              <a:rPr lang="pt-PT" smtClean="0"/>
              <a:pPr/>
              <a:t>17</a:t>
            </a:fld>
            <a:endParaRPr lang="pt-PT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28D2B-74B4-4457-8668-8E2034121A2D}" type="slidenum">
              <a:rPr lang="pt-PT" smtClean="0"/>
              <a:pPr/>
              <a:t>18</a:t>
            </a:fld>
            <a:endParaRPr lang="pt-PT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28D2B-74B4-4457-8668-8E2034121A2D}" type="slidenum">
              <a:rPr lang="pt-PT" smtClean="0"/>
              <a:pPr/>
              <a:t>19</a:t>
            </a:fld>
            <a:endParaRPr lang="pt-PT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28D2B-74B4-4457-8668-8E2034121A2D}" type="slidenum">
              <a:rPr lang="pt-PT" smtClean="0"/>
              <a:pPr/>
              <a:t>2</a:t>
            </a:fld>
            <a:endParaRPr lang="pt-PT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28D2B-74B4-4457-8668-8E2034121A2D}" type="slidenum">
              <a:rPr lang="pt-PT" smtClean="0"/>
              <a:pPr/>
              <a:t>20</a:t>
            </a:fld>
            <a:endParaRPr lang="pt-PT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28D2B-74B4-4457-8668-8E2034121A2D}" type="slidenum">
              <a:rPr lang="pt-PT" smtClean="0"/>
              <a:pPr/>
              <a:t>21</a:t>
            </a:fld>
            <a:endParaRPr lang="pt-PT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28D2B-74B4-4457-8668-8E2034121A2D}" type="slidenum">
              <a:rPr lang="pt-PT" smtClean="0"/>
              <a:pPr/>
              <a:t>22</a:t>
            </a:fld>
            <a:endParaRPr lang="pt-PT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28D2B-74B4-4457-8668-8E2034121A2D}" type="slidenum">
              <a:rPr lang="pt-PT" smtClean="0"/>
              <a:pPr/>
              <a:t>3</a:t>
            </a:fld>
            <a:endParaRPr lang="pt-PT" dirty="0"/>
          </a:p>
        </p:txBody>
      </p:sp>
    </p:spTree>
    <p:extLst>
      <p:ext uri="{BB962C8B-B14F-4D97-AF65-F5344CB8AC3E}">
        <p14:creationId xmlns="" xmlns:p14="http://schemas.microsoft.com/office/powerpoint/2010/main" val="424565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28D2B-74B4-4457-8668-8E2034121A2D}" type="slidenum">
              <a:rPr lang="pt-PT" smtClean="0"/>
              <a:pPr/>
              <a:t>4</a:t>
            </a:fld>
            <a:endParaRPr lang="pt-PT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28D2B-74B4-4457-8668-8E2034121A2D}" type="slidenum">
              <a:rPr lang="pt-PT" smtClean="0"/>
              <a:pPr/>
              <a:t>5</a:t>
            </a:fld>
            <a:endParaRPr lang="pt-PT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Assuming</a:t>
            </a:r>
            <a:r>
              <a:rPr lang="pt-PT" baseline="0" dirty="0" smtClean="0"/>
              <a:t> a degraded scenario – Hm’Hm &gt; He’He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28D2B-74B4-4457-8668-8E2034121A2D}" type="slidenum">
              <a:rPr lang="pt-PT" smtClean="0"/>
              <a:pPr/>
              <a:t>6</a:t>
            </a:fld>
            <a:endParaRPr lang="pt-PT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28D2B-74B4-4457-8668-8E2034121A2D}" type="slidenum">
              <a:rPr lang="pt-PT" smtClean="0"/>
              <a:pPr/>
              <a:t>7</a:t>
            </a:fld>
            <a:endParaRPr lang="pt-PT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28D2B-74B4-4457-8668-8E2034121A2D}" type="slidenum">
              <a:rPr lang="pt-PT" smtClean="0"/>
              <a:pPr/>
              <a:t>8</a:t>
            </a:fld>
            <a:endParaRPr lang="pt-PT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28D2B-74B4-4457-8668-8E2034121A2D}" type="slidenum">
              <a:rPr lang="pt-PT" smtClean="0"/>
              <a:pPr/>
              <a:t>9</a:t>
            </a:fld>
            <a:endParaRPr lang="pt-PT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45" indent="0" algn="ctr">
              <a:buNone/>
              <a:defRPr/>
            </a:lvl2pPr>
            <a:lvl3pPr marL="914290" indent="0" algn="ctr">
              <a:buNone/>
              <a:defRPr/>
            </a:lvl3pPr>
            <a:lvl4pPr marL="1371435" indent="0" algn="ctr">
              <a:buNone/>
              <a:defRPr/>
            </a:lvl4pPr>
            <a:lvl5pPr marL="1828581" indent="0" algn="ctr">
              <a:buNone/>
              <a:defRPr/>
            </a:lvl5pPr>
            <a:lvl6pPr marL="2285726" indent="0" algn="ctr">
              <a:buNone/>
              <a:defRPr/>
            </a:lvl6pPr>
            <a:lvl7pPr marL="2742871" indent="0" algn="ctr">
              <a:buNone/>
              <a:defRPr/>
            </a:lvl7pPr>
            <a:lvl8pPr marL="3200016" indent="0" algn="ctr">
              <a:buNone/>
              <a:defRPr/>
            </a:lvl8pPr>
            <a:lvl9pPr marL="3657161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CA7990-70BF-44CA-B0DE-51EFEEE7CE02}" type="slidenum">
              <a:rPr lang="en-GB">
                <a:solidFill>
                  <a:srgbClr val="000000"/>
                </a:solidFill>
              </a:rPr>
              <a:pPr/>
              <a:t>‹nº›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31913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D6A3CA-F014-46BE-9BC9-E9AB4B600339}" type="slidenum">
              <a:rPr lang="en-GB">
                <a:solidFill>
                  <a:srgbClr val="000000"/>
                </a:solidFill>
              </a:rPr>
              <a:pPr/>
              <a:t>‹nº›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32627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E4E9BB-1441-46C0-BE94-3ACB5DA83E3F}" type="slidenum">
              <a:rPr lang="en-GB">
                <a:solidFill>
                  <a:srgbClr val="000000"/>
                </a:solidFill>
              </a:rPr>
              <a:pPr/>
              <a:t>‹nº›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2930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AB06B9-019C-4BDC-A2F5-27C647FCCB30}" type="slidenum">
              <a:rPr lang="en-GB">
                <a:solidFill>
                  <a:srgbClr val="000000"/>
                </a:solidFill>
              </a:rPr>
              <a:pPr/>
              <a:t>‹nº›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5956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5" indent="0">
              <a:buNone/>
              <a:defRPr sz="1800"/>
            </a:lvl2pPr>
            <a:lvl3pPr marL="914290" indent="0">
              <a:buNone/>
              <a:defRPr sz="1600"/>
            </a:lvl3pPr>
            <a:lvl4pPr marL="1371435" indent="0">
              <a:buNone/>
              <a:defRPr sz="1400"/>
            </a:lvl4pPr>
            <a:lvl5pPr marL="1828581" indent="0">
              <a:buNone/>
              <a:defRPr sz="1400"/>
            </a:lvl5pPr>
            <a:lvl6pPr marL="2285726" indent="0">
              <a:buNone/>
              <a:defRPr sz="1400"/>
            </a:lvl6pPr>
            <a:lvl7pPr marL="2742871" indent="0">
              <a:buNone/>
              <a:defRPr sz="1400"/>
            </a:lvl7pPr>
            <a:lvl8pPr marL="3200016" indent="0">
              <a:buNone/>
              <a:defRPr sz="1400"/>
            </a:lvl8pPr>
            <a:lvl9pPr marL="3657161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7B33C3-C372-4720-AB7E-2B819A605BCB}" type="slidenum">
              <a:rPr lang="en-GB">
                <a:solidFill>
                  <a:srgbClr val="000000"/>
                </a:solidFill>
              </a:rPr>
              <a:pPr/>
              <a:t>‹nº›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6998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01E984-4F19-444E-930E-CF280B45EE63}" type="slidenum">
              <a:rPr lang="en-GB">
                <a:solidFill>
                  <a:srgbClr val="000000"/>
                </a:solidFill>
              </a:rPr>
              <a:pPr/>
              <a:t>‹nº›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95196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 dirty="0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 dirty="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C4401B-B6FD-4643-96FB-C07F1F05FEB2}" type="slidenum">
              <a:rPr lang="en-GB">
                <a:solidFill>
                  <a:srgbClr val="000000"/>
                </a:solidFill>
              </a:rPr>
              <a:pPr/>
              <a:t>‹nº›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84700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 dirty="0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E1C991-57EF-4544-A1E8-87635E723E51}" type="slidenum">
              <a:rPr lang="en-GB">
                <a:solidFill>
                  <a:srgbClr val="000000"/>
                </a:solidFill>
              </a:rPr>
              <a:pPr/>
              <a:t>‹nº›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77647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 dirty="0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 dirty="0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91BA3F-E9AA-4B3D-86A6-BD94874F7681}" type="slidenum">
              <a:rPr lang="en-GB">
                <a:solidFill>
                  <a:srgbClr val="000000"/>
                </a:solidFill>
              </a:rPr>
              <a:pPr/>
              <a:t>‹nº›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37703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ADDBC6-88AB-4B8A-8B50-DC706242EEB4}" type="slidenum">
              <a:rPr lang="en-GB">
                <a:solidFill>
                  <a:srgbClr val="000000"/>
                </a:solidFill>
              </a:rPr>
              <a:pPr/>
              <a:t>‹nº›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46881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5" indent="0">
              <a:buNone/>
              <a:defRPr sz="2800"/>
            </a:lvl2pPr>
            <a:lvl3pPr marL="914290" indent="0">
              <a:buNone/>
              <a:defRPr sz="2400"/>
            </a:lvl3pPr>
            <a:lvl4pPr marL="1371435" indent="0">
              <a:buNone/>
              <a:defRPr sz="2000"/>
            </a:lvl4pPr>
            <a:lvl5pPr marL="1828581" indent="0">
              <a:buNone/>
              <a:defRPr sz="2000"/>
            </a:lvl5pPr>
            <a:lvl6pPr marL="2285726" indent="0">
              <a:buNone/>
              <a:defRPr sz="2000"/>
            </a:lvl6pPr>
            <a:lvl7pPr marL="2742871" indent="0">
              <a:buNone/>
              <a:defRPr sz="2000"/>
            </a:lvl7pPr>
            <a:lvl8pPr marL="3200016" indent="0">
              <a:buNone/>
              <a:defRPr sz="2000"/>
            </a:lvl8pPr>
            <a:lvl9pPr marL="3657161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50A89F-447E-4063-95F5-9F3F100AB3AC}" type="slidenum">
              <a:rPr lang="en-GB">
                <a:solidFill>
                  <a:srgbClr val="000000"/>
                </a:solidFill>
              </a:rPr>
              <a:pPr/>
              <a:t>‹nº›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97627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PT" dirty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PT" dirty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29EC61E-B763-487F-8D2A-AE671C13BFBD}" type="slidenum">
              <a:rPr lang="en-GB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4343" name="Picture 7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4764"/>
            <a:ext cx="9180513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64196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5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9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5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81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9" indent="-342859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861" indent="-285716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863" indent="-228573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008" indent="-22857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153" indent="-228573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298" indent="-228573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443" indent="-228573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589" indent="-228573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5734" indent="-228573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36.png"/><Relationship Id="rId5" Type="http://schemas.openxmlformats.org/officeDocument/2006/relationships/image" Target="../media/image2.png"/><Relationship Id="rId10" Type="http://schemas.openxmlformats.org/officeDocument/2006/relationships/image" Target="../media/image35.png"/><Relationship Id="rId4" Type="http://schemas.openxmlformats.org/officeDocument/2006/relationships/image" Target="../media/image15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2.png"/><Relationship Id="rId10" Type="http://schemas.openxmlformats.org/officeDocument/2006/relationships/image" Target="../media/image42.png"/><Relationship Id="rId4" Type="http://schemas.openxmlformats.org/officeDocument/2006/relationships/image" Target="../media/image15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 bwMode="auto">
          <a:xfrm>
            <a:off x="227013" y="5583239"/>
            <a:ext cx="8685212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5" rIns="91429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solidFill>
                  <a:schemeClr val="accent2"/>
                </a:solidFill>
              </a:rPr>
              <a:t>Joint work with </a:t>
            </a:r>
            <a:r>
              <a:rPr lang="en-US" b="1" dirty="0">
                <a:solidFill>
                  <a:schemeClr val="accent2"/>
                </a:solidFill>
              </a:rPr>
              <a:t>Miguel Rodrigues, Munnunjahan Ara</a:t>
            </a:r>
            <a:r>
              <a:rPr lang="en-US" b="1" dirty="0" smtClean="0">
                <a:solidFill>
                  <a:schemeClr val="accent2"/>
                </a:solidFill>
              </a:rPr>
              <a:t>, </a:t>
            </a:r>
          </a:p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lang="en-US" b="1" dirty="0" smtClean="0">
                <a:solidFill>
                  <a:schemeClr val="accent2"/>
                </a:solidFill>
              </a:rPr>
              <a:t>Vinay </a:t>
            </a:r>
            <a:r>
              <a:rPr lang="en-US" b="1" dirty="0">
                <a:solidFill>
                  <a:schemeClr val="accent2"/>
                </a:solidFill>
              </a:rPr>
              <a:t>P</a:t>
            </a:r>
            <a:r>
              <a:rPr lang="en-US" b="1" dirty="0" smtClean="0">
                <a:solidFill>
                  <a:schemeClr val="accent2"/>
                </a:solidFill>
              </a:rPr>
              <a:t>rabhu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and </a:t>
            </a:r>
            <a:r>
              <a:rPr lang="en-US" b="1" dirty="0">
                <a:solidFill>
                  <a:schemeClr val="accent2"/>
                </a:solidFill>
              </a:rPr>
              <a:t>João Xavier</a:t>
            </a:r>
          </a:p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</a:pPr>
            <a:endParaRPr lang="en-US" sz="2500" dirty="0">
              <a:solidFill>
                <a:srgbClr val="00000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539552" y="1194320"/>
            <a:ext cx="8064896" cy="162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54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Filter Design with Secrecy Constraints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5951" y="3325371"/>
            <a:ext cx="6357982" cy="1754316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Hugo </a:t>
            </a:r>
            <a:r>
              <a:rPr lang="en-US" sz="2800" b="1" dirty="0" err="1" smtClean="0">
                <a:solidFill>
                  <a:schemeClr val="accent2"/>
                </a:solidFill>
              </a:rPr>
              <a:t>Reboredo</a:t>
            </a:r>
            <a:endParaRPr lang="en-US" sz="2800" b="1" dirty="0" smtClean="0">
              <a:solidFill>
                <a:schemeClr val="accent2"/>
              </a:solidFill>
            </a:endParaRPr>
          </a:p>
          <a:p>
            <a:pPr algn="ctr"/>
            <a:r>
              <a:rPr lang="en-US" sz="2000" b="1" dirty="0" err="1" smtClean="0">
                <a:solidFill>
                  <a:schemeClr val="accent2"/>
                </a:solidFill>
              </a:rPr>
              <a:t>Instituto</a:t>
            </a:r>
            <a:r>
              <a:rPr lang="en-US" sz="2000" b="1" dirty="0" smtClean="0">
                <a:solidFill>
                  <a:schemeClr val="accent2"/>
                </a:solidFill>
              </a:rPr>
              <a:t> de </a:t>
            </a:r>
            <a:r>
              <a:rPr lang="en-US" sz="2000" b="1" dirty="0" err="1" smtClean="0">
                <a:solidFill>
                  <a:schemeClr val="accent2"/>
                </a:solidFill>
              </a:rPr>
              <a:t>Telecomunicações</a:t>
            </a:r>
            <a:endParaRPr lang="en-US" sz="2000" b="1" dirty="0">
              <a:solidFill>
                <a:schemeClr val="accent2"/>
              </a:solidFill>
            </a:endParaRPr>
          </a:p>
          <a:p>
            <a:pPr algn="ctr"/>
            <a:r>
              <a:rPr lang="en-US" sz="2000" b="1" dirty="0">
                <a:solidFill>
                  <a:schemeClr val="accent2"/>
                </a:solidFill>
              </a:rPr>
              <a:t>Departamento de Ciências de Computadores</a:t>
            </a:r>
          </a:p>
          <a:p>
            <a:pPr algn="ctr"/>
            <a:r>
              <a:rPr lang="en-US" sz="2000" b="1" dirty="0">
                <a:solidFill>
                  <a:schemeClr val="accent2"/>
                </a:solidFill>
              </a:rPr>
              <a:t>Faculdade de Ciências da Universidade do Porto</a:t>
            </a:r>
          </a:p>
          <a:p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4554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/>
        </p:nvGraphicFramePr>
        <p:xfrm>
          <a:off x="3449638" y="3209925"/>
          <a:ext cx="2244725" cy="438150"/>
        </p:xfrm>
        <a:graphic>
          <a:graphicData uri="http://schemas.openxmlformats.org/drawingml/2006/table">
            <a:tbl>
              <a:tblPr/>
              <a:tblGrid>
                <a:gridCol w="2244725"/>
              </a:tblGrid>
              <a:tr h="4381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PT" sz="25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4" name="Rectangle 10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6" name="Rectangle 1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8" name="Rectangle 1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400" name="Rectangle 1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402" name="Rectangle 1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404" name="Rectangle 20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406" name="Rectangle 2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71670" y="3929066"/>
            <a:ext cx="5072098" cy="2143140"/>
          </a:xfrm>
          <a:prstGeom prst="rect">
            <a:avLst/>
          </a:prstGeom>
          <a:noFill/>
        </p:spPr>
      </p:pic>
      <p:grpSp>
        <p:nvGrpSpPr>
          <p:cNvPr id="22" name="Group 3"/>
          <p:cNvGrpSpPr/>
          <p:nvPr/>
        </p:nvGrpSpPr>
        <p:grpSpPr>
          <a:xfrm>
            <a:off x="714348" y="928670"/>
            <a:ext cx="7715304" cy="2857520"/>
            <a:chOff x="714348" y="1345156"/>
            <a:chExt cx="7715304" cy="2857520"/>
          </a:xfrm>
        </p:grpSpPr>
        <p:sp>
          <p:nvSpPr>
            <p:cNvPr id="23" name="Rectangle 4"/>
            <p:cNvSpPr/>
            <p:nvPr/>
          </p:nvSpPr>
          <p:spPr>
            <a:xfrm>
              <a:off x="714348" y="1345156"/>
              <a:ext cx="7715304" cy="28575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5"/>
            <p:cNvSpPr/>
            <p:nvPr/>
          </p:nvSpPr>
          <p:spPr>
            <a:xfrm>
              <a:off x="2214546" y="2000240"/>
              <a:ext cx="857256" cy="500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6"/>
            <p:cNvSpPr/>
            <p:nvPr/>
          </p:nvSpPr>
          <p:spPr>
            <a:xfrm>
              <a:off x="3786182" y="2000240"/>
              <a:ext cx="857256" cy="500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7"/>
            <p:cNvSpPr/>
            <p:nvPr/>
          </p:nvSpPr>
          <p:spPr>
            <a:xfrm>
              <a:off x="5929322" y="2000240"/>
              <a:ext cx="857256" cy="500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RM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072066" y="2071678"/>
              <a:ext cx="428628" cy="4286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Arrow Connector 9"/>
            <p:cNvCxnSpPr/>
            <p:nvPr/>
          </p:nvCxnSpPr>
          <p:spPr>
            <a:xfrm rot="5400000">
              <a:off x="5142710" y="1857364"/>
              <a:ext cx="286546" cy="7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32"/>
            <p:cNvGrpSpPr/>
            <p:nvPr/>
          </p:nvGrpSpPr>
          <p:grpSpPr>
            <a:xfrm>
              <a:off x="5143504" y="2143116"/>
              <a:ext cx="285752" cy="285752"/>
              <a:chOff x="5143504" y="2143116"/>
              <a:chExt cx="285752" cy="285752"/>
            </a:xfrm>
          </p:grpSpPr>
          <p:cxnSp>
            <p:nvCxnSpPr>
              <p:cNvPr id="60" name="Straight Connector 39"/>
              <p:cNvCxnSpPr/>
              <p:nvPr/>
            </p:nvCxnSpPr>
            <p:spPr>
              <a:xfrm rot="5400000">
                <a:off x="5143504" y="2285992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40"/>
              <p:cNvCxnSpPr/>
              <p:nvPr/>
            </p:nvCxnSpPr>
            <p:spPr>
              <a:xfrm>
                <a:off x="5143504" y="2285992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Arrow Connector 11"/>
            <p:cNvCxnSpPr/>
            <p:nvPr/>
          </p:nvCxnSpPr>
          <p:spPr>
            <a:xfrm>
              <a:off x="3071802" y="2285992"/>
              <a:ext cx="714380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12"/>
            <p:cNvCxnSpPr/>
            <p:nvPr/>
          </p:nvCxnSpPr>
          <p:spPr>
            <a:xfrm>
              <a:off x="4643438" y="2285992"/>
              <a:ext cx="42862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13"/>
            <p:cNvCxnSpPr/>
            <p:nvPr/>
          </p:nvCxnSpPr>
          <p:spPr>
            <a:xfrm>
              <a:off x="5500694" y="2285992"/>
              <a:ext cx="42862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14"/>
            <p:cNvSpPr/>
            <p:nvPr/>
          </p:nvSpPr>
          <p:spPr>
            <a:xfrm>
              <a:off x="3786182" y="3071810"/>
              <a:ext cx="857256" cy="500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15"/>
            <p:cNvSpPr/>
            <p:nvPr/>
          </p:nvSpPr>
          <p:spPr>
            <a:xfrm>
              <a:off x="5929322" y="3071810"/>
              <a:ext cx="857256" cy="500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RE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072066" y="3143248"/>
              <a:ext cx="428628" cy="4286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6" name="Straight Arrow Connector 17"/>
            <p:cNvCxnSpPr/>
            <p:nvPr/>
          </p:nvCxnSpPr>
          <p:spPr>
            <a:xfrm rot="5400000" flipH="1" flipV="1">
              <a:off x="5143901" y="3785793"/>
              <a:ext cx="28495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49"/>
            <p:cNvGrpSpPr/>
            <p:nvPr/>
          </p:nvGrpSpPr>
          <p:grpSpPr>
            <a:xfrm>
              <a:off x="5143504" y="3214686"/>
              <a:ext cx="285752" cy="285752"/>
              <a:chOff x="5143504" y="2143116"/>
              <a:chExt cx="285752" cy="285752"/>
            </a:xfrm>
          </p:grpSpPr>
          <p:cxnSp>
            <p:nvCxnSpPr>
              <p:cNvPr id="58" name="Straight Connector 37"/>
              <p:cNvCxnSpPr/>
              <p:nvPr/>
            </p:nvCxnSpPr>
            <p:spPr>
              <a:xfrm rot="5400000">
                <a:off x="5143504" y="2285992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38"/>
              <p:cNvCxnSpPr/>
              <p:nvPr/>
            </p:nvCxnSpPr>
            <p:spPr>
              <a:xfrm>
                <a:off x="5143504" y="2285992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Arrow Connector 19"/>
            <p:cNvCxnSpPr/>
            <p:nvPr/>
          </p:nvCxnSpPr>
          <p:spPr>
            <a:xfrm>
              <a:off x="4643438" y="3357562"/>
              <a:ext cx="42862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20"/>
            <p:cNvCxnSpPr/>
            <p:nvPr/>
          </p:nvCxnSpPr>
          <p:spPr>
            <a:xfrm>
              <a:off x="5500694" y="3357562"/>
              <a:ext cx="42862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21"/>
            <p:cNvCxnSpPr/>
            <p:nvPr/>
          </p:nvCxnSpPr>
          <p:spPr>
            <a:xfrm rot="5400000">
              <a:off x="2893207" y="2821777"/>
              <a:ext cx="1071570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22"/>
            <p:cNvCxnSpPr/>
            <p:nvPr/>
          </p:nvCxnSpPr>
          <p:spPr>
            <a:xfrm>
              <a:off x="3428992" y="3357562"/>
              <a:ext cx="35719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23"/>
            <p:cNvCxnSpPr/>
            <p:nvPr/>
          </p:nvCxnSpPr>
          <p:spPr>
            <a:xfrm>
              <a:off x="3428992" y="3357562"/>
              <a:ext cx="357190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24"/>
            <p:cNvCxnSpPr/>
            <p:nvPr/>
          </p:nvCxnSpPr>
          <p:spPr>
            <a:xfrm>
              <a:off x="1857356" y="2285992"/>
              <a:ext cx="357190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25"/>
            <p:cNvCxnSpPr/>
            <p:nvPr/>
          </p:nvCxnSpPr>
          <p:spPr>
            <a:xfrm>
              <a:off x="6786578" y="2285992"/>
              <a:ext cx="571504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26"/>
            <p:cNvCxnSpPr/>
            <p:nvPr/>
          </p:nvCxnSpPr>
          <p:spPr>
            <a:xfrm>
              <a:off x="6786578" y="3357562"/>
              <a:ext cx="571504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27"/>
            <p:cNvSpPr txBox="1"/>
            <p:nvPr/>
          </p:nvSpPr>
          <p:spPr>
            <a:xfrm>
              <a:off x="1000100" y="2000240"/>
              <a:ext cx="642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Alice</a:t>
              </a:r>
              <a:endParaRPr lang="en-US" dirty="0"/>
            </a:p>
          </p:txBody>
        </p:sp>
        <p:sp>
          <p:nvSpPr>
            <p:cNvPr id="48" name="TextBox 28"/>
            <p:cNvSpPr txBox="1"/>
            <p:nvPr/>
          </p:nvSpPr>
          <p:spPr>
            <a:xfrm>
              <a:off x="7358082" y="1928802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Bob</a:t>
              </a:r>
              <a:endParaRPr lang="en-US" dirty="0"/>
            </a:p>
          </p:txBody>
        </p:sp>
        <p:sp>
          <p:nvSpPr>
            <p:cNvPr id="49" name="TextBox 29"/>
            <p:cNvSpPr txBox="1"/>
            <p:nvPr/>
          </p:nvSpPr>
          <p:spPr>
            <a:xfrm>
              <a:off x="7429520" y="3000372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Eve</a:t>
              </a:r>
              <a:endParaRPr lang="en-US" dirty="0"/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929190" y="1345156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N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M</a:t>
              </a:r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52" name="TextBox 32"/>
            <p:cNvSpPr txBox="1"/>
            <p:nvPr/>
          </p:nvSpPr>
          <p:spPr>
            <a:xfrm>
              <a:off x="5357818" y="2928934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Y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E</a:t>
              </a:r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54" name="TextBox 33"/>
            <p:cNvSpPr txBox="1"/>
            <p:nvPr/>
          </p:nvSpPr>
          <p:spPr>
            <a:xfrm>
              <a:off x="5357818" y="1857364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Y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M</a:t>
              </a:r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55" name="TextBox 34"/>
            <p:cNvSpPr txBox="1"/>
            <p:nvPr/>
          </p:nvSpPr>
          <p:spPr>
            <a:xfrm>
              <a:off x="1571604" y="1928802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X</a:t>
              </a:r>
            </a:p>
          </p:txBody>
        </p:sp>
        <p:pic>
          <p:nvPicPr>
            <p:cNvPr id="56" name="Picture 5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929454" y="3071810"/>
              <a:ext cx="250033" cy="285752"/>
            </a:xfrm>
            <a:prstGeom prst="rect">
              <a:avLst/>
            </a:prstGeom>
            <a:noFill/>
          </p:spPr>
        </p:pic>
        <p:pic>
          <p:nvPicPr>
            <p:cNvPr id="57" name="Picture 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928178" y="2000240"/>
              <a:ext cx="287028" cy="292246"/>
            </a:xfrm>
            <a:prstGeom prst="rect">
              <a:avLst/>
            </a:prstGeom>
            <a:noFill/>
          </p:spPr>
        </p:pic>
      </p:grpSp>
      <p:sp>
        <p:nvSpPr>
          <p:cNvPr id="62" name="Rectangle 56"/>
          <p:cNvSpPr/>
          <p:nvPr/>
        </p:nvSpPr>
        <p:spPr>
          <a:xfrm>
            <a:off x="714348" y="3857628"/>
            <a:ext cx="7715304" cy="2286016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 dirty="0"/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5025" y="1000108"/>
            <a:ext cx="7441752" cy="267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" name="Title 1"/>
          <p:cNvSpPr txBox="1">
            <a:spLocks/>
          </p:cNvSpPr>
          <p:nvPr/>
        </p:nvSpPr>
        <p:spPr>
          <a:xfrm>
            <a:off x="928663" y="1"/>
            <a:ext cx="7343772" cy="1041397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Optimal Transmit </a:t>
            </a:r>
            <a:r>
              <a:rPr lang="en-US" sz="3200" b="1" dirty="0" smtClean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Filter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Weiner filters</a:t>
            </a:r>
            <a:endParaRPr lang="en-US" sz="3200" b="1" dirty="0">
              <a:solidFill>
                <a:sysClr val="windowText" lastClr="00000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graphicFrame>
        <p:nvGraphicFramePr>
          <p:cNvPr id="66" name="Tabela 5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68742155"/>
              </p:ext>
            </p:extLst>
          </p:nvPr>
        </p:nvGraphicFramePr>
        <p:xfrm>
          <a:off x="-86454" y="6609204"/>
          <a:ext cx="7308000" cy="265106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{073A0DAA-6AF3-43AB-8588-CEC1D06C72B9}</a:tableStyleId>
              </a:tblPr>
              <a:tblGrid>
                <a:gridCol w="1044000"/>
                <a:gridCol w="1044000"/>
                <a:gridCol w="1044000"/>
                <a:gridCol w="1044000"/>
                <a:gridCol w="1044000"/>
                <a:gridCol w="904647"/>
                <a:gridCol w="1183353"/>
              </a:tblGrid>
              <a:tr h="265106"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1. Motivation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2. Prob. Stat.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3. Rx</a:t>
                      </a:r>
                      <a:r>
                        <a:rPr lang="pt-PT" sz="10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Filter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50" dirty="0" smtClean="0">
                          <a:solidFill>
                            <a:schemeClr val="tx1"/>
                          </a:solidFill>
                        </a:rPr>
                        <a:t>4. Tx Filter</a:t>
                      </a:r>
                      <a:endParaRPr lang="pt-PT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5. Algorithm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6. Results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7. Conclusions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97115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449638" y="3209925"/>
          <a:ext cx="2244725" cy="438150"/>
        </p:xfrm>
        <a:graphic>
          <a:graphicData uri="http://schemas.openxmlformats.org/drawingml/2006/table">
            <a:tbl>
              <a:tblPr/>
              <a:tblGrid>
                <a:gridCol w="2244725"/>
              </a:tblGrid>
              <a:tr h="4381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PT" sz="25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5" name="Group 3"/>
          <p:cNvGrpSpPr/>
          <p:nvPr/>
        </p:nvGrpSpPr>
        <p:grpSpPr>
          <a:xfrm>
            <a:off x="714348" y="928670"/>
            <a:ext cx="7715304" cy="2857520"/>
            <a:chOff x="714348" y="1345156"/>
            <a:chExt cx="7715304" cy="2857520"/>
          </a:xfrm>
        </p:grpSpPr>
        <p:sp>
          <p:nvSpPr>
            <p:cNvPr id="6" name="Rectangle 4"/>
            <p:cNvSpPr/>
            <p:nvPr/>
          </p:nvSpPr>
          <p:spPr>
            <a:xfrm>
              <a:off x="714348" y="1345156"/>
              <a:ext cx="7715304" cy="28575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5"/>
            <p:cNvSpPr/>
            <p:nvPr/>
          </p:nvSpPr>
          <p:spPr>
            <a:xfrm>
              <a:off x="2214546" y="2000240"/>
              <a:ext cx="857256" cy="500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6"/>
            <p:cNvSpPr/>
            <p:nvPr/>
          </p:nvSpPr>
          <p:spPr>
            <a:xfrm>
              <a:off x="3786182" y="2000240"/>
              <a:ext cx="857256" cy="500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7"/>
            <p:cNvSpPr/>
            <p:nvPr/>
          </p:nvSpPr>
          <p:spPr>
            <a:xfrm>
              <a:off x="5929322" y="2000240"/>
              <a:ext cx="857256" cy="500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RM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072066" y="2071678"/>
              <a:ext cx="428628" cy="4286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Arrow Connector 9"/>
            <p:cNvCxnSpPr/>
            <p:nvPr/>
          </p:nvCxnSpPr>
          <p:spPr>
            <a:xfrm rot="5400000">
              <a:off x="5142710" y="1857364"/>
              <a:ext cx="286546" cy="7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32"/>
            <p:cNvGrpSpPr/>
            <p:nvPr/>
          </p:nvGrpSpPr>
          <p:grpSpPr>
            <a:xfrm>
              <a:off x="5143504" y="2143116"/>
              <a:ext cx="285752" cy="285752"/>
              <a:chOff x="5143504" y="2143116"/>
              <a:chExt cx="285752" cy="285752"/>
            </a:xfrm>
          </p:grpSpPr>
          <p:cxnSp>
            <p:nvCxnSpPr>
              <p:cNvPr id="41" name="Straight Connector 39"/>
              <p:cNvCxnSpPr/>
              <p:nvPr/>
            </p:nvCxnSpPr>
            <p:spPr>
              <a:xfrm rot="5400000">
                <a:off x="5143504" y="2285992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0"/>
              <p:cNvCxnSpPr/>
              <p:nvPr/>
            </p:nvCxnSpPr>
            <p:spPr>
              <a:xfrm>
                <a:off x="5143504" y="2285992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1"/>
            <p:cNvCxnSpPr/>
            <p:nvPr/>
          </p:nvCxnSpPr>
          <p:spPr>
            <a:xfrm>
              <a:off x="3071802" y="2285992"/>
              <a:ext cx="714380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2"/>
            <p:cNvCxnSpPr/>
            <p:nvPr/>
          </p:nvCxnSpPr>
          <p:spPr>
            <a:xfrm>
              <a:off x="4643438" y="2285992"/>
              <a:ext cx="42862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3"/>
            <p:cNvCxnSpPr/>
            <p:nvPr/>
          </p:nvCxnSpPr>
          <p:spPr>
            <a:xfrm>
              <a:off x="5500694" y="2285992"/>
              <a:ext cx="42862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4"/>
            <p:cNvSpPr/>
            <p:nvPr/>
          </p:nvSpPr>
          <p:spPr>
            <a:xfrm>
              <a:off x="3786182" y="3071810"/>
              <a:ext cx="857256" cy="500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5"/>
            <p:cNvSpPr/>
            <p:nvPr/>
          </p:nvSpPr>
          <p:spPr>
            <a:xfrm>
              <a:off x="5929322" y="3071810"/>
              <a:ext cx="857256" cy="500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RE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072066" y="3143248"/>
              <a:ext cx="428628" cy="4286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7"/>
            <p:cNvCxnSpPr/>
            <p:nvPr/>
          </p:nvCxnSpPr>
          <p:spPr>
            <a:xfrm rot="5400000" flipH="1" flipV="1">
              <a:off x="5143901" y="3785793"/>
              <a:ext cx="28495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49"/>
            <p:cNvGrpSpPr/>
            <p:nvPr/>
          </p:nvGrpSpPr>
          <p:grpSpPr>
            <a:xfrm>
              <a:off x="5143504" y="3214686"/>
              <a:ext cx="285752" cy="285752"/>
              <a:chOff x="5143504" y="2143116"/>
              <a:chExt cx="285752" cy="285752"/>
            </a:xfrm>
          </p:grpSpPr>
          <p:cxnSp>
            <p:nvCxnSpPr>
              <p:cNvPr id="39" name="Straight Connector 37"/>
              <p:cNvCxnSpPr/>
              <p:nvPr/>
            </p:nvCxnSpPr>
            <p:spPr>
              <a:xfrm rot="5400000">
                <a:off x="5143504" y="2285992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8"/>
              <p:cNvCxnSpPr/>
              <p:nvPr/>
            </p:nvCxnSpPr>
            <p:spPr>
              <a:xfrm>
                <a:off x="5143504" y="2285992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Arrow Connector 19"/>
            <p:cNvCxnSpPr/>
            <p:nvPr/>
          </p:nvCxnSpPr>
          <p:spPr>
            <a:xfrm>
              <a:off x="4643438" y="3357562"/>
              <a:ext cx="42862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0"/>
            <p:cNvCxnSpPr/>
            <p:nvPr/>
          </p:nvCxnSpPr>
          <p:spPr>
            <a:xfrm>
              <a:off x="5500694" y="3357562"/>
              <a:ext cx="42862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1"/>
            <p:cNvCxnSpPr/>
            <p:nvPr/>
          </p:nvCxnSpPr>
          <p:spPr>
            <a:xfrm rot="5400000">
              <a:off x="2893207" y="2821777"/>
              <a:ext cx="1071570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2"/>
            <p:cNvCxnSpPr/>
            <p:nvPr/>
          </p:nvCxnSpPr>
          <p:spPr>
            <a:xfrm>
              <a:off x="3428992" y="3357562"/>
              <a:ext cx="35719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3"/>
            <p:cNvCxnSpPr/>
            <p:nvPr/>
          </p:nvCxnSpPr>
          <p:spPr>
            <a:xfrm>
              <a:off x="3428992" y="3357562"/>
              <a:ext cx="357190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4"/>
            <p:cNvCxnSpPr/>
            <p:nvPr/>
          </p:nvCxnSpPr>
          <p:spPr>
            <a:xfrm>
              <a:off x="1857356" y="2285992"/>
              <a:ext cx="357190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5"/>
            <p:cNvCxnSpPr/>
            <p:nvPr/>
          </p:nvCxnSpPr>
          <p:spPr>
            <a:xfrm>
              <a:off x="6786578" y="2285992"/>
              <a:ext cx="571504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6"/>
            <p:cNvCxnSpPr/>
            <p:nvPr/>
          </p:nvCxnSpPr>
          <p:spPr>
            <a:xfrm>
              <a:off x="6786578" y="3357562"/>
              <a:ext cx="571504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7"/>
            <p:cNvSpPr txBox="1"/>
            <p:nvPr/>
          </p:nvSpPr>
          <p:spPr>
            <a:xfrm>
              <a:off x="1000100" y="2000240"/>
              <a:ext cx="642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Alice</a:t>
              </a:r>
              <a:endParaRPr lang="en-US" dirty="0"/>
            </a:p>
          </p:txBody>
        </p:sp>
        <p:sp>
          <p:nvSpPr>
            <p:cNvPr id="30" name="TextBox 28"/>
            <p:cNvSpPr txBox="1"/>
            <p:nvPr/>
          </p:nvSpPr>
          <p:spPr>
            <a:xfrm>
              <a:off x="7358082" y="1928802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Bob</a:t>
              </a:r>
              <a:endParaRPr lang="en-US" dirty="0"/>
            </a:p>
          </p:txBody>
        </p:sp>
        <p:sp>
          <p:nvSpPr>
            <p:cNvPr id="31" name="TextBox 29"/>
            <p:cNvSpPr txBox="1"/>
            <p:nvPr/>
          </p:nvSpPr>
          <p:spPr>
            <a:xfrm>
              <a:off x="7429520" y="3000372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Eve</a:t>
              </a:r>
              <a:endParaRPr lang="en-US" dirty="0"/>
            </a:p>
          </p:txBody>
        </p:sp>
        <p:sp>
          <p:nvSpPr>
            <p:cNvPr id="32" name="TextBox 30"/>
            <p:cNvSpPr txBox="1"/>
            <p:nvPr/>
          </p:nvSpPr>
          <p:spPr>
            <a:xfrm>
              <a:off x="4929190" y="1345156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N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M</a:t>
              </a:r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34" name="TextBox 32"/>
            <p:cNvSpPr txBox="1"/>
            <p:nvPr/>
          </p:nvSpPr>
          <p:spPr>
            <a:xfrm>
              <a:off x="5357818" y="2928934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Y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E</a:t>
              </a:r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35" name="TextBox 33"/>
            <p:cNvSpPr txBox="1"/>
            <p:nvPr/>
          </p:nvSpPr>
          <p:spPr>
            <a:xfrm>
              <a:off x="5357818" y="1857364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Y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M</a:t>
              </a:r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TextBox 34"/>
            <p:cNvSpPr txBox="1"/>
            <p:nvPr/>
          </p:nvSpPr>
          <p:spPr>
            <a:xfrm>
              <a:off x="1571604" y="1928802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X</a:t>
              </a:r>
            </a:p>
          </p:txBody>
        </p:sp>
        <p:pic>
          <p:nvPicPr>
            <p:cNvPr id="37" name="Picture 5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929454" y="3071810"/>
              <a:ext cx="250033" cy="285752"/>
            </a:xfrm>
            <a:prstGeom prst="rect">
              <a:avLst/>
            </a:prstGeom>
            <a:noFill/>
          </p:spPr>
        </p:pic>
        <p:pic>
          <p:nvPicPr>
            <p:cNvPr id="38" name="Picture 7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928178" y="2000240"/>
              <a:ext cx="287028" cy="292246"/>
            </a:xfrm>
            <a:prstGeom prst="rect">
              <a:avLst/>
            </a:prstGeom>
            <a:noFill/>
          </p:spPr>
        </p:pic>
      </p:grp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5025" y="1000108"/>
            <a:ext cx="7441752" cy="267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itle 1"/>
          <p:cNvSpPr txBox="1">
            <a:spLocks/>
          </p:cNvSpPr>
          <p:nvPr/>
        </p:nvSpPr>
        <p:spPr>
          <a:xfrm>
            <a:off x="928663" y="1"/>
            <a:ext cx="7343772" cy="1041397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Optimal Transmit </a:t>
            </a:r>
            <a:r>
              <a:rPr lang="en-US" sz="3200" b="1" dirty="0" smtClean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Filter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ZF filters</a:t>
            </a:r>
            <a:endParaRPr lang="en-US" sz="3200" b="1" dirty="0">
              <a:solidFill>
                <a:sysClr val="windowText" lastClr="00000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46" name="Picture 1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8662" y="4000505"/>
            <a:ext cx="3143250" cy="638175"/>
          </a:xfrm>
          <a:prstGeom prst="rect">
            <a:avLst/>
          </a:prstGeom>
          <a:noFill/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8663" y="4933966"/>
            <a:ext cx="3095625" cy="638175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857225" y="4643446"/>
            <a:ext cx="491526" cy="367134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r>
              <a:rPr lang="en-US" dirty="0" smtClean="0"/>
              <a:t>s.t.</a:t>
            </a:r>
            <a:endParaRPr lang="en-US" dirty="0"/>
          </a:p>
        </p:txBody>
      </p:sp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8663" y="5643579"/>
            <a:ext cx="1285875" cy="428625"/>
          </a:xfrm>
          <a:prstGeom prst="rect">
            <a:avLst/>
          </a:prstGeom>
          <a:noFill/>
        </p:spPr>
      </p:pic>
      <p:sp>
        <p:nvSpPr>
          <p:cNvPr id="51" name="TextBox 50"/>
          <p:cNvSpPr txBox="1"/>
          <p:nvPr/>
        </p:nvSpPr>
        <p:spPr>
          <a:xfrm>
            <a:off x="4865145" y="4445880"/>
            <a:ext cx="491526" cy="367134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r>
              <a:rPr lang="en-US" dirty="0" smtClean="0"/>
              <a:t>s.t.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14348" y="3857628"/>
            <a:ext cx="3500462" cy="2286016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14876" y="3857628"/>
            <a:ext cx="3714776" cy="2286016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 dirty="0"/>
          </a:p>
        </p:txBody>
      </p:sp>
      <p:sp>
        <p:nvSpPr>
          <p:cNvPr id="55" name="Right Arrow 54"/>
          <p:cNvSpPr/>
          <p:nvPr/>
        </p:nvSpPr>
        <p:spPr>
          <a:xfrm>
            <a:off x="4357686" y="4714884"/>
            <a:ext cx="285752" cy="50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617" y="3977447"/>
            <a:ext cx="2143125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8" y="4749383"/>
            <a:ext cx="1781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786" y="5237287"/>
            <a:ext cx="20955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540" y="5713705"/>
            <a:ext cx="85725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1" name="Tabela 5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68742155"/>
              </p:ext>
            </p:extLst>
          </p:nvPr>
        </p:nvGraphicFramePr>
        <p:xfrm>
          <a:off x="-86454" y="6609204"/>
          <a:ext cx="7308000" cy="265106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{073A0DAA-6AF3-43AB-8588-CEC1D06C72B9}</a:tableStyleId>
              </a:tblPr>
              <a:tblGrid>
                <a:gridCol w="1044000"/>
                <a:gridCol w="1044000"/>
                <a:gridCol w="1044000"/>
                <a:gridCol w="1044000"/>
                <a:gridCol w="1044000"/>
                <a:gridCol w="904647"/>
                <a:gridCol w="1183353"/>
              </a:tblGrid>
              <a:tr h="265106"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1. Motivation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2. Prob. Stat.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3. Rx</a:t>
                      </a:r>
                      <a:r>
                        <a:rPr lang="pt-PT" sz="10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Filter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50" dirty="0" smtClean="0">
                          <a:solidFill>
                            <a:schemeClr val="tx1"/>
                          </a:solidFill>
                        </a:rPr>
                        <a:t>4. Tx Filter</a:t>
                      </a:r>
                      <a:endParaRPr lang="pt-PT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5. Algorithm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6. Results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7. Conclusions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6643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449638" y="3209925"/>
          <a:ext cx="2244725" cy="438150"/>
        </p:xfrm>
        <a:graphic>
          <a:graphicData uri="http://schemas.openxmlformats.org/drawingml/2006/table">
            <a:tbl>
              <a:tblPr/>
              <a:tblGrid>
                <a:gridCol w="2244725"/>
              </a:tblGrid>
              <a:tr h="4381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PT" sz="25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6" name="Group 3"/>
          <p:cNvGrpSpPr/>
          <p:nvPr/>
        </p:nvGrpSpPr>
        <p:grpSpPr>
          <a:xfrm>
            <a:off x="714348" y="928670"/>
            <a:ext cx="7715304" cy="2857520"/>
            <a:chOff x="714348" y="1345156"/>
            <a:chExt cx="7715304" cy="2857520"/>
          </a:xfrm>
        </p:grpSpPr>
        <p:sp>
          <p:nvSpPr>
            <p:cNvPr id="7" name="Rectangle 4"/>
            <p:cNvSpPr/>
            <p:nvPr/>
          </p:nvSpPr>
          <p:spPr>
            <a:xfrm>
              <a:off x="714348" y="1345156"/>
              <a:ext cx="7715304" cy="28575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5"/>
            <p:cNvSpPr/>
            <p:nvPr/>
          </p:nvSpPr>
          <p:spPr>
            <a:xfrm>
              <a:off x="2214546" y="2000240"/>
              <a:ext cx="857256" cy="500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6"/>
            <p:cNvSpPr/>
            <p:nvPr/>
          </p:nvSpPr>
          <p:spPr>
            <a:xfrm>
              <a:off x="3786182" y="2000240"/>
              <a:ext cx="857256" cy="500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7"/>
            <p:cNvSpPr/>
            <p:nvPr/>
          </p:nvSpPr>
          <p:spPr>
            <a:xfrm>
              <a:off x="5929322" y="2000240"/>
              <a:ext cx="857256" cy="500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RM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072066" y="2071678"/>
              <a:ext cx="428628" cy="4286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Arrow Connector 9"/>
            <p:cNvCxnSpPr/>
            <p:nvPr/>
          </p:nvCxnSpPr>
          <p:spPr>
            <a:xfrm rot="5400000">
              <a:off x="5142710" y="1857364"/>
              <a:ext cx="286546" cy="7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32"/>
            <p:cNvGrpSpPr/>
            <p:nvPr/>
          </p:nvGrpSpPr>
          <p:grpSpPr>
            <a:xfrm>
              <a:off x="5143504" y="2143116"/>
              <a:ext cx="285752" cy="285752"/>
              <a:chOff x="5143504" y="2143116"/>
              <a:chExt cx="285752" cy="285752"/>
            </a:xfrm>
          </p:grpSpPr>
          <p:cxnSp>
            <p:nvCxnSpPr>
              <p:cNvPr id="42" name="Straight Connector 39"/>
              <p:cNvCxnSpPr/>
              <p:nvPr/>
            </p:nvCxnSpPr>
            <p:spPr>
              <a:xfrm rot="5400000">
                <a:off x="5143504" y="2285992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0"/>
              <p:cNvCxnSpPr/>
              <p:nvPr/>
            </p:nvCxnSpPr>
            <p:spPr>
              <a:xfrm>
                <a:off x="5143504" y="2285992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Arrow Connector 11"/>
            <p:cNvCxnSpPr/>
            <p:nvPr/>
          </p:nvCxnSpPr>
          <p:spPr>
            <a:xfrm>
              <a:off x="3071802" y="2285992"/>
              <a:ext cx="714380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2"/>
            <p:cNvCxnSpPr/>
            <p:nvPr/>
          </p:nvCxnSpPr>
          <p:spPr>
            <a:xfrm>
              <a:off x="4643438" y="2285992"/>
              <a:ext cx="42862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3"/>
            <p:cNvCxnSpPr/>
            <p:nvPr/>
          </p:nvCxnSpPr>
          <p:spPr>
            <a:xfrm>
              <a:off x="5500694" y="2285992"/>
              <a:ext cx="42862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4"/>
            <p:cNvSpPr/>
            <p:nvPr/>
          </p:nvSpPr>
          <p:spPr>
            <a:xfrm>
              <a:off x="3786182" y="3071810"/>
              <a:ext cx="857256" cy="500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5"/>
            <p:cNvSpPr/>
            <p:nvPr/>
          </p:nvSpPr>
          <p:spPr>
            <a:xfrm>
              <a:off x="5929322" y="3071810"/>
              <a:ext cx="857256" cy="500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RE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072066" y="3143248"/>
              <a:ext cx="428628" cy="4286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Straight Arrow Connector 17"/>
            <p:cNvCxnSpPr/>
            <p:nvPr/>
          </p:nvCxnSpPr>
          <p:spPr>
            <a:xfrm rot="5400000" flipH="1" flipV="1">
              <a:off x="5143901" y="3785793"/>
              <a:ext cx="28495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49"/>
            <p:cNvGrpSpPr/>
            <p:nvPr/>
          </p:nvGrpSpPr>
          <p:grpSpPr>
            <a:xfrm>
              <a:off x="5143504" y="3214686"/>
              <a:ext cx="285752" cy="285752"/>
              <a:chOff x="5143504" y="2143116"/>
              <a:chExt cx="285752" cy="285752"/>
            </a:xfrm>
          </p:grpSpPr>
          <p:cxnSp>
            <p:nvCxnSpPr>
              <p:cNvPr id="40" name="Straight Connector 37"/>
              <p:cNvCxnSpPr/>
              <p:nvPr/>
            </p:nvCxnSpPr>
            <p:spPr>
              <a:xfrm rot="5400000">
                <a:off x="5143504" y="2285992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38"/>
              <p:cNvCxnSpPr/>
              <p:nvPr/>
            </p:nvCxnSpPr>
            <p:spPr>
              <a:xfrm>
                <a:off x="5143504" y="2285992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19"/>
            <p:cNvCxnSpPr/>
            <p:nvPr/>
          </p:nvCxnSpPr>
          <p:spPr>
            <a:xfrm>
              <a:off x="4643438" y="3357562"/>
              <a:ext cx="42862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0"/>
            <p:cNvCxnSpPr/>
            <p:nvPr/>
          </p:nvCxnSpPr>
          <p:spPr>
            <a:xfrm>
              <a:off x="5500694" y="3357562"/>
              <a:ext cx="42862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1"/>
            <p:cNvCxnSpPr/>
            <p:nvPr/>
          </p:nvCxnSpPr>
          <p:spPr>
            <a:xfrm rot="5400000">
              <a:off x="2893207" y="2821777"/>
              <a:ext cx="1071570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2"/>
            <p:cNvCxnSpPr/>
            <p:nvPr/>
          </p:nvCxnSpPr>
          <p:spPr>
            <a:xfrm>
              <a:off x="3428992" y="3357562"/>
              <a:ext cx="35719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3"/>
            <p:cNvCxnSpPr/>
            <p:nvPr/>
          </p:nvCxnSpPr>
          <p:spPr>
            <a:xfrm>
              <a:off x="3428992" y="3357562"/>
              <a:ext cx="357190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4"/>
            <p:cNvCxnSpPr/>
            <p:nvPr/>
          </p:nvCxnSpPr>
          <p:spPr>
            <a:xfrm>
              <a:off x="1857356" y="2285992"/>
              <a:ext cx="357190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5"/>
            <p:cNvCxnSpPr/>
            <p:nvPr/>
          </p:nvCxnSpPr>
          <p:spPr>
            <a:xfrm>
              <a:off x="6786578" y="2285992"/>
              <a:ext cx="571504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6"/>
            <p:cNvCxnSpPr/>
            <p:nvPr/>
          </p:nvCxnSpPr>
          <p:spPr>
            <a:xfrm>
              <a:off x="6786578" y="3357562"/>
              <a:ext cx="571504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7"/>
            <p:cNvSpPr txBox="1"/>
            <p:nvPr/>
          </p:nvSpPr>
          <p:spPr>
            <a:xfrm>
              <a:off x="1000100" y="2000240"/>
              <a:ext cx="642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Alice</a:t>
              </a:r>
              <a:endParaRPr lang="en-US" dirty="0"/>
            </a:p>
          </p:txBody>
        </p:sp>
        <p:sp>
          <p:nvSpPr>
            <p:cNvPr id="31" name="TextBox 28"/>
            <p:cNvSpPr txBox="1"/>
            <p:nvPr/>
          </p:nvSpPr>
          <p:spPr>
            <a:xfrm>
              <a:off x="7358082" y="1928802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Bob</a:t>
              </a:r>
              <a:endParaRPr lang="en-US" dirty="0"/>
            </a:p>
          </p:txBody>
        </p:sp>
        <p:sp>
          <p:nvSpPr>
            <p:cNvPr id="32" name="TextBox 29"/>
            <p:cNvSpPr txBox="1"/>
            <p:nvPr/>
          </p:nvSpPr>
          <p:spPr>
            <a:xfrm>
              <a:off x="7429520" y="3000372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Eve</a:t>
              </a:r>
              <a:endParaRPr lang="en-US" dirty="0"/>
            </a:p>
          </p:txBody>
        </p:sp>
        <p:sp>
          <p:nvSpPr>
            <p:cNvPr id="33" name="TextBox 30"/>
            <p:cNvSpPr txBox="1"/>
            <p:nvPr/>
          </p:nvSpPr>
          <p:spPr>
            <a:xfrm>
              <a:off x="4929190" y="1345156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N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M</a:t>
              </a:r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35" name="TextBox 32"/>
            <p:cNvSpPr txBox="1"/>
            <p:nvPr/>
          </p:nvSpPr>
          <p:spPr>
            <a:xfrm>
              <a:off x="5357818" y="2928934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Y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E</a:t>
              </a:r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TextBox 33"/>
            <p:cNvSpPr txBox="1"/>
            <p:nvPr/>
          </p:nvSpPr>
          <p:spPr>
            <a:xfrm>
              <a:off x="5357818" y="1857364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Y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M</a:t>
              </a:r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37" name="TextBox 34"/>
            <p:cNvSpPr txBox="1"/>
            <p:nvPr/>
          </p:nvSpPr>
          <p:spPr>
            <a:xfrm>
              <a:off x="1571604" y="1928802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X</a:t>
              </a:r>
            </a:p>
          </p:txBody>
        </p:sp>
        <p:pic>
          <p:nvPicPr>
            <p:cNvPr id="38" name="Picture 5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929454" y="3071810"/>
              <a:ext cx="250033" cy="285752"/>
            </a:xfrm>
            <a:prstGeom prst="rect">
              <a:avLst/>
            </a:prstGeom>
            <a:noFill/>
          </p:spPr>
        </p:pic>
        <p:pic>
          <p:nvPicPr>
            <p:cNvPr id="39" name="Picture 7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928178" y="2000240"/>
              <a:ext cx="287028" cy="292246"/>
            </a:xfrm>
            <a:prstGeom prst="rect">
              <a:avLst/>
            </a:prstGeom>
            <a:noFill/>
          </p:spPr>
        </p:pic>
      </p:grpSp>
      <p:sp>
        <p:nvSpPr>
          <p:cNvPr id="44" name="Rectangle 56"/>
          <p:cNvSpPr/>
          <p:nvPr/>
        </p:nvSpPr>
        <p:spPr>
          <a:xfrm>
            <a:off x="714348" y="3857628"/>
            <a:ext cx="7715304" cy="2286016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 dirty="0"/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5025" y="1000108"/>
            <a:ext cx="7441752" cy="267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Title 1"/>
          <p:cNvSpPr txBox="1">
            <a:spLocks/>
          </p:cNvSpPr>
          <p:nvPr/>
        </p:nvSpPr>
        <p:spPr>
          <a:xfrm>
            <a:off x="928663" y="1"/>
            <a:ext cx="7343772" cy="1041397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Optimal Transmit </a:t>
            </a:r>
            <a:r>
              <a:rPr lang="en-US" sz="3200" b="1" dirty="0" smtClean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Filter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ZF filters</a:t>
            </a:r>
            <a:endParaRPr lang="en-US" sz="3200" b="1" dirty="0">
              <a:solidFill>
                <a:sysClr val="windowText" lastClr="00000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52" y="4011173"/>
            <a:ext cx="2673389" cy="64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387" y="3977056"/>
            <a:ext cx="2705093" cy="64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86" y="4033835"/>
            <a:ext cx="2032085" cy="502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74" y="5108027"/>
            <a:ext cx="3026720" cy="49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382" y="5000636"/>
            <a:ext cx="2705583" cy="586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041" y="5437617"/>
            <a:ext cx="2664015" cy="667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Left Brace 55"/>
          <p:cNvSpPr/>
          <p:nvPr/>
        </p:nvSpPr>
        <p:spPr>
          <a:xfrm>
            <a:off x="763008" y="3961290"/>
            <a:ext cx="226740" cy="1997607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PT" dirty="0"/>
          </a:p>
        </p:txBody>
      </p:sp>
      <p:graphicFrame>
        <p:nvGraphicFramePr>
          <p:cNvPr id="57" name="Tabela 5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68742155"/>
              </p:ext>
            </p:extLst>
          </p:nvPr>
        </p:nvGraphicFramePr>
        <p:xfrm>
          <a:off x="-86454" y="6609204"/>
          <a:ext cx="7308000" cy="265106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{073A0DAA-6AF3-43AB-8588-CEC1D06C72B9}</a:tableStyleId>
              </a:tblPr>
              <a:tblGrid>
                <a:gridCol w="1044000"/>
                <a:gridCol w="1044000"/>
                <a:gridCol w="1044000"/>
                <a:gridCol w="1044000"/>
                <a:gridCol w="1044000"/>
                <a:gridCol w="904647"/>
                <a:gridCol w="1183353"/>
              </a:tblGrid>
              <a:tr h="265106"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1. Motivation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2. Prob. Stat.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3. Rx</a:t>
                      </a:r>
                      <a:r>
                        <a:rPr lang="pt-PT" sz="10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Filter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50" dirty="0" smtClean="0">
                          <a:solidFill>
                            <a:schemeClr val="tx1"/>
                          </a:solidFill>
                        </a:rPr>
                        <a:t>4. Tx Filter</a:t>
                      </a:r>
                      <a:endParaRPr lang="pt-PT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5. Algorithm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6. Results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7. Conclusions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19717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>
          <a:xfrm>
            <a:off x="928663" y="1"/>
            <a:ext cx="7343772" cy="1041397"/>
          </a:xfrm>
          <a:prstGeom prst="rect">
            <a:avLst/>
          </a:prstGeom>
        </p:spPr>
        <p:txBody>
          <a:bodyPr vert="horz" lIns="91429" tIns="45715" rIns="91429" bIns="45715" rtlCol="0" anchor="ctr">
            <a:normAutofit fontScale="92500" lnSpcReduction="100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 smtClean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Algorithm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600" b="1" dirty="0" smtClean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Wiener Filters</a:t>
            </a:r>
            <a:endParaRPr lang="en-US" sz="3600" b="1" dirty="0">
              <a:solidFill>
                <a:sysClr val="windowText" lastClr="00000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/>
        </p:nvGraphicFramePr>
        <p:xfrm>
          <a:off x="3449638" y="3209925"/>
          <a:ext cx="2244725" cy="438150"/>
        </p:xfrm>
        <a:graphic>
          <a:graphicData uri="http://schemas.openxmlformats.org/drawingml/2006/table">
            <a:tbl>
              <a:tblPr/>
              <a:tblGrid>
                <a:gridCol w="2244725"/>
              </a:tblGrid>
              <a:tr h="4381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PT" sz="25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4" name="Rectangle 10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6" name="Rectangle 1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8" name="Rectangle 1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400" name="Rectangle 1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402" name="Rectangle 1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404" name="Rectangle 20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406" name="Rectangle 2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4" name="Rectangle 4"/>
          <p:cNvSpPr/>
          <p:nvPr/>
        </p:nvSpPr>
        <p:spPr>
          <a:xfrm>
            <a:off x="285720" y="928670"/>
            <a:ext cx="8572560" cy="51435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 dirty="0"/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 dirty="0"/>
          </a:p>
        </p:txBody>
      </p:sp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276" y="1071546"/>
            <a:ext cx="4158287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05388" y="1071547"/>
            <a:ext cx="4081455" cy="4857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2" name="Conexão recta 31"/>
          <p:cNvCxnSpPr>
            <a:stCxn id="64" idx="0"/>
            <a:endCxn id="64" idx="2"/>
          </p:cNvCxnSpPr>
          <p:nvPr/>
        </p:nvCxnSpPr>
        <p:spPr>
          <a:xfrm rot="16200000" flipH="1">
            <a:off x="2000232" y="3500438"/>
            <a:ext cx="5143536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ela 5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30835958"/>
              </p:ext>
            </p:extLst>
          </p:nvPr>
        </p:nvGraphicFramePr>
        <p:xfrm>
          <a:off x="-86454" y="6609204"/>
          <a:ext cx="7308000" cy="265106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{073A0DAA-6AF3-43AB-8588-CEC1D06C72B9}</a:tableStyleId>
              </a:tblPr>
              <a:tblGrid>
                <a:gridCol w="1044000"/>
                <a:gridCol w="1044000"/>
                <a:gridCol w="1044000"/>
                <a:gridCol w="1044000"/>
                <a:gridCol w="1044000"/>
                <a:gridCol w="904647"/>
                <a:gridCol w="1183353"/>
              </a:tblGrid>
              <a:tr h="265106"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1. Motivation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2. Prob. Stat.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3. Rx</a:t>
                      </a:r>
                      <a:r>
                        <a:rPr lang="pt-PT" sz="10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Filter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4. Tx Filter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50" dirty="0" smtClean="0">
                          <a:solidFill>
                            <a:schemeClr val="tx1"/>
                          </a:solidFill>
                        </a:rPr>
                        <a:t>5. Algorithm</a:t>
                      </a:r>
                      <a:endParaRPr lang="pt-PT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6. Results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7. Conclusions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11072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28663" y="1"/>
            <a:ext cx="7343772" cy="1041397"/>
          </a:xfrm>
          <a:prstGeom prst="rect">
            <a:avLst/>
          </a:prstGeom>
        </p:spPr>
        <p:txBody>
          <a:bodyPr vert="horz" lIns="91429" tIns="45715" rIns="91429" bIns="45715" rtlCol="0" anchor="ctr">
            <a:normAutofit fontScale="92500" lnSpcReduction="100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 smtClean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Algorithm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600" b="1" dirty="0" smtClean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ZF Filters</a:t>
            </a:r>
            <a:endParaRPr lang="en-US" sz="3600" b="1" dirty="0">
              <a:solidFill>
                <a:sysClr val="windowText" lastClr="00000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449638" y="3209925"/>
          <a:ext cx="2244725" cy="438150"/>
        </p:xfrm>
        <a:graphic>
          <a:graphicData uri="http://schemas.openxmlformats.org/drawingml/2006/table">
            <a:tbl>
              <a:tblPr/>
              <a:tblGrid>
                <a:gridCol w="2244725"/>
              </a:tblGrid>
              <a:tr h="4381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PT" sz="25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8" name="Rectangle 20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1" name="Rectangle 4"/>
          <p:cNvSpPr/>
          <p:nvPr/>
        </p:nvSpPr>
        <p:spPr>
          <a:xfrm>
            <a:off x="285720" y="928670"/>
            <a:ext cx="8572560" cy="51435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 dirty="0"/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 dirty="0"/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 dirty="0"/>
          </a:p>
        </p:txBody>
      </p:sp>
      <p:cxnSp>
        <p:nvCxnSpPr>
          <p:cNvPr id="27" name="Conexão recta 31"/>
          <p:cNvCxnSpPr>
            <a:stCxn id="21" idx="0"/>
            <a:endCxn id="21" idx="2"/>
          </p:cNvCxnSpPr>
          <p:nvPr/>
        </p:nvCxnSpPr>
        <p:spPr>
          <a:xfrm rot="16200000" flipH="1">
            <a:off x="2000232" y="3500438"/>
            <a:ext cx="5143536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90" y="978334"/>
            <a:ext cx="7777163" cy="5012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9" name="Tabela 5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224060374"/>
              </p:ext>
            </p:extLst>
          </p:nvPr>
        </p:nvGraphicFramePr>
        <p:xfrm>
          <a:off x="-86454" y="6609204"/>
          <a:ext cx="7308000" cy="265106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{073A0DAA-6AF3-43AB-8588-CEC1D06C72B9}</a:tableStyleId>
              </a:tblPr>
              <a:tblGrid>
                <a:gridCol w="1044000"/>
                <a:gridCol w="1044000"/>
                <a:gridCol w="1044000"/>
                <a:gridCol w="1044000"/>
                <a:gridCol w="1044000"/>
                <a:gridCol w="904647"/>
                <a:gridCol w="1183353"/>
              </a:tblGrid>
              <a:tr h="265106"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1. Motivation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2. Prob. Stat.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3. Rx</a:t>
                      </a:r>
                      <a:r>
                        <a:rPr lang="pt-PT" sz="10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Filter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4. Tx Filter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5. Algorithm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50" dirty="0" smtClean="0">
                          <a:solidFill>
                            <a:schemeClr val="tx1"/>
                          </a:solidFill>
                        </a:rPr>
                        <a:t>6. Results</a:t>
                      </a:r>
                      <a:endParaRPr lang="pt-PT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7. Conclusions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07949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>
          <a:xfrm>
            <a:off x="857225" y="30149"/>
            <a:ext cx="7343772" cy="1041397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Numerical Results</a:t>
            </a: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/>
        </p:nvGraphicFramePr>
        <p:xfrm>
          <a:off x="3449638" y="3209925"/>
          <a:ext cx="2244725" cy="438150"/>
        </p:xfrm>
        <a:graphic>
          <a:graphicData uri="http://schemas.openxmlformats.org/drawingml/2006/table">
            <a:tbl>
              <a:tblPr/>
              <a:tblGrid>
                <a:gridCol w="2244725"/>
              </a:tblGrid>
              <a:tr h="4381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PT" sz="25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4" name="Rectangle 10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6" name="Rectangle 1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8" name="Rectangle 1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400" name="Rectangle 1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402" name="Rectangle 1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404" name="Rectangle 20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406" name="Rectangle 2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3518541" y="865776"/>
            <a:ext cx="2084203" cy="461655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r>
              <a:rPr lang="en-US" sz="2400" dirty="0" smtClean="0"/>
              <a:t>Wiener Filters</a:t>
            </a:r>
            <a:endParaRPr 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2" y="1341418"/>
            <a:ext cx="8443941" cy="3873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8663" y="5286388"/>
            <a:ext cx="637222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7262" y="5624530"/>
            <a:ext cx="3400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CaixaDeTexto 22"/>
          <p:cNvSpPr txBox="1"/>
          <p:nvPr/>
        </p:nvSpPr>
        <p:spPr>
          <a:xfrm>
            <a:off x="3265489" y="6077163"/>
            <a:ext cx="2598766" cy="307766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r>
              <a:rPr lang="en-US" sz="1400" b="1" dirty="0"/>
              <a:t>Gaussian MIMO 2x2 channel</a:t>
            </a:r>
          </a:p>
        </p:txBody>
      </p:sp>
      <p:graphicFrame>
        <p:nvGraphicFramePr>
          <p:cNvPr id="29" name="Tabela 5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88965257"/>
              </p:ext>
            </p:extLst>
          </p:nvPr>
        </p:nvGraphicFramePr>
        <p:xfrm>
          <a:off x="-86454" y="6609204"/>
          <a:ext cx="7308000" cy="265106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{073A0DAA-6AF3-43AB-8588-CEC1D06C72B9}</a:tableStyleId>
              </a:tblPr>
              <a:tblGrid>
                <a:gridCol w="1044000"/>
                <a:gridCol w="1044000"/>
                <a:gridCol w="1044000"/>
                <a:gridCol w="1044000"/>
                <a:gridCol w="1044000"/>
                <a:gridCol w="904647"/>
                <a:gridCol w="1183353"/>
              </a:tblGrid>
              <a:tr h="265106"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1. Motivation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2. Prob. Stat.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3. Rx</a:t>
                      </a:r>
                      <a:r>
                        <a:rPr lang="pt-PT" sz="10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Filter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4. Tx Filter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5. Algorithm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50" dirty="0" smtClean="0">
                          <a:solidFill>
                            <a:schemeClr val="tx1"/>
                          </a:solidFill>
                        </a:rPr>
                        <a:t>6. Results</a:t>
                      </a:r>
                      <a:endParaRPr lang="pt-PT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7. Conclusions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37577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>
          <a:xfrm>
            <a:off x="857225" y="30149"/>
            <a:ext cx="7343772" cy="1041397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pt-PT" sz="3600" b="1" dirty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Numerical Results</a:t>
            </a: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 dirty="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 dirty="0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/>
        </p:nvGraphicFramePr>
        <p:xfrm>
          <a:off x="3449638" y="3209925"/>
          <a:ext cx="2244725" cy="438150"/>
        </p:xfrm>
        <a:graphic>
          <a:graphicData uri="http://schemas.openxmlformats.org/drawingml/2006/table">
            <a:tbl>
              <a:tblPr/>
              <a:tblGrid>
                <a:gridCol w="2244725"/>
              </a:tblGrid>
              <a:tr h="4381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PT" sz="25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 dirty="0"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 dirty="0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 dirty="0"/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 dirty="0"/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 dirty="0"/>
          </a:p>
        </p:txBody>
      </p:sp>
      <p:sp>
        <p:nvSpPr>
          <p:cNvPr id="16394" name="Rectangle 10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 dirty="0"/>
          </a:p>
        </p:txBody>
      </p:sp>
      <p:sp>
        <p:nvSpPr>
          <p:cNvPr id="16396" name="Rectangle 12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 dirty="0"/>
          </a:p>
        </p:txBody>
      </p:sp>
      <p:sp>
        <p:nvSpPr>
          <p:cNvPr id="16398" name="Rectangle 14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 dirty="0"/>
          </a:p>
        </p:txBody>
      </p:sp>
      <p:sp>
        <p:nvSpPr>
          <p:cNvPr id="16400" name="Rectangle 16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 dirty="0"/>
          </a:p>
        </p:txBody>
      </p:sp>
      <p:sp>
        <p:nvSpPr>
          <p:cNvPr id="16402" name="Rectangle 18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 dirty="0"/>
          </a:p>
        </p:txBody>
      </p:sp>
      <p:sp>
        <p:nvSpPr>
          <p:cNvPr id="16404" name="Rectangle 20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 dirty="0"/>
          </a:p>
        </p:txBody>
      </p:sp>
      <p:sp>
        <p:nvSpPr>
          <p:cNvPr id="16406" name="Rectangle 22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 dirty="0"/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2" y="1233218"/>
            <a:ext cx="8534429" cy="4053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48" y="5610246"/>
            <a:ext cx="74104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49" y="5286389"/>
            <a:ext cx="63150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CaixaDeTexto 22"/>
          <p:cNvSpPr txBox="1"/>
          <p:nvPr/>
        </p:nvSpPr>
        <p:spPr>
          <a:xfrm>
            <a:off x="3518541" y="865776"/>
            <a:ext cx="2084203" cy="461655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r>
              <a:rPr lang="en-US" sz="2400" dirty="0" smtClean="0"/>
              <a:t>Wiener Filters</a:t>
            </a:r>
            <a:endParaRPr lang="en-US" sz="2400" dirty="0"/>
          </a:p>
        </p:txBody>
      </p:sp>
      <p:sp>
        <p:nvSpPr>
          <p:cNvPr id="28" name="CaixaDeTexto 22"/>
          <p:cNvSpPr txBox="1"/>
          <p:nvPr/>
        </p:nvSpPr>
        <p:spPr>
          <a:xfrm>
            <a:off x="3265489" y="6077163"/>
            <a:ext cx="2598766" cy="307766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r>
              <a:rPr lang="en-US" sz="1400" b="1" dirty="0"/>
              <a:t>Gaussian MIMO 2x2 channel</a:t>
            </a:r>
          </a:p>
        </p:txBody>
      </p:sp>
      <p:graphicFrame>
        <p:nvGraphicFramePr>
          <p:cNvPr id="29" name="Tabela 5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88965257"/>
              </p:ext>
            </p:extLst>
          </p:nvPr>
        </p:nvGraphicFramePr>
        <p:xfrm>
          <a:off x="-86454" y="6609204"/>
          <a:ext cx="7308000" cy="265106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{073A0DAA-6AF3-43AB-8588-CEC1D06C72B9}</a:tableStyleId>
              </a:tblPr>
              <a:tblGrid>
                <a:gridCol w="1044000"/>
                <a:gridCol w="1044000"/>
                <a:gridCol w="1044000"/>
                <a:gridCol w="1044000"/>
                <a:gridCol w="1044000"/>
                <a:gridCol w="904647"/>
                <a:gridCol w="1183353"/>
              </a:tblGrid>
              <a:tr h="265106"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1. Motivation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2. Prob. Stat.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3. Rx</a:t>
                      </a:r>
                      <a:r>
                        <a:rPr lang="pt-PT" sz="10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Filter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4. Tx Filter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5. Algorithm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50" dirty="0" smtClean="0">
                          <a:solidFill>
                            <a:schemeClr val="tx1"/>
                          </a:solidFill>
                        </a:rPr>
                        <a:t>6. Results</a:t>
                      </a:r>
                      <a:endParaRPr lang="pt-PT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7. Conclusions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91847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74" y="1107851"/>
            <a:ext cx="8536563" cy="4539969"/>
          </a:xfrm>
          <a:prstGeom prst="rect">
            <a:avLst/>
          </a:prstGeom>
        </p:spPr>
      </p:pic>
      <p:sp>
        <p:nvSpPr>
          <p:cNvPr id="42" name="Title 1"/>
          <p:cNvSpPr txBox="1">
            <a:spLocks/>
          </p:cNvSpPr>
          <p:nvPr/>
        </p:nvSpPr>
        <p:spPr>
          <a:xfrm>
            <a:off x="857225" y="30149"/>
            <a:ext cx="7343772" cy="1041397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 smtClean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Numerical Results</a:t>
            </a:r>
            <a:endParaRPr lang="en-US" sz="3600" b="1" dirty="0">
              <a:solidFill>
                <a:sysClr val="windowText" lastClr="00000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806945848"/>
              </p:ext>
            </p:extLst>
          </p:nvPr>
        </p:nvGraphicFramePr>
        <p:xfrm>
          <a:off x="3449638" y="3209925"/>
          <a:ext cx="2244725" cy="438150"/>
        </p:xfrm>
        <a:graphic>
          <a:graphicData uri="http://schemas.openxmlformats.org/drawingml/2006/table">
            <a:tbl>
              <a:tblPr/>
              <a:tblGrid>
                <a:gridCol w="2244725"/>
              </a:tblGrid>
              <a:tr h="4381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PT" sz="25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4" name="Rectangle 10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6" name="Rectangle 12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8" name="Rectangle 14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400" name="Rectangle 16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402" name="Rectangle 18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404" name="Rectangle 20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406" name="Rectangle 22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7" name="CaixaDeTexto 22"/>
          <p:cNvSpPr txBox="1"/>
          <p:nvPr/>
        </p:nvSpPr>
        <p:spPr>
          <a:xfrm>
            <a:off x="3823334" y="880214"/>
            <a:ext cx="1483076" cy="461655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r>
              <a:rPr lang="en-US" sz="2400" dirty="0" smtClean="0"/>
              <a:t>ZF Filters</a:t>
            </a:r>
            <a:endParaRPr lang="en-US" sz="2400" dirty="0"/>
          </a:p>
        </p:txBody>
      </p:sp>
      <p:sp>
        <p:nvSpPr>
          <p:cNvPr id="28" name="CaixaDeTexto 22"/>
          <p:cNvSpPr txBox="1"/>
          <p:nvPr/>
        </p:nvSpPr>
        <p:spPr>
          <a:xfrm>
            <a:off x="3265489" y="6155993"/>
            <a:ext cx="2598766" cy="307766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r>
              <a:rPr lang="en-US" sz="1400" b="1" dirty="0"/>
              <a:t>Gaussian MIMO 2x2 channel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1334" y="5505926"/>
            <a:ext cx="7436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Main and eavesdropper MSE vs. secrecy constraint gamma and</a:t>
            </a:r>
          </a:p>
          <a:p>
            <a:r>
              <a:rPr lang="en-US" sz="1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input power vs. secrecy constraint – Degraded Scenario</a:t>
            </a:r>
            <a:endParaRPr lang="en-US" sz="16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30" name="Tabela 5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985120145"/>
              </p:ext>
            </p:extLst>
          </p:nvPr>
        </p:nvGraphicFramePr>
        <p:xfrm>
          <a:off x="-86454" y="6609204"/>
          <a:ext cx="7308000" cy="265106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{073A0DAA-6AF3-43AB-8588-CEC1D06C72B9}</a:tableStyleId>
              </a:tblPr>
              <a:tblGrid>
                <a:gridCol w="1044000"/>
                <a:gridCol w="1044000"/>
                <a:gridCol w="1044000"/>
                <a:gridCol w="1044000"/>
                <a:gridCol w="1044000"/>
                <a:gridCol w="904647"/>
                <a:gridCol w="1183353"/>
              </a:tblGrid>
              <a:tr h="265106"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1. Motivation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2. Prob. Stat.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3. Rx</a:t>
                      </a:r>
                      <a:r>
                        <a:rPr lang="pt-PT" sz="10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Filter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4. Tx Filter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5. Algorithm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50" dirty="0" smtClean="0">
                          <a:solidFill>
                            <a:schemeClr val="tx1"/>
                          </a:solidFill>
                        </a:rPr>
                        <a:t>6. Results</a:t>
                      </a:r>
                      <a:endParaRPr lang="pt-PT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7. Conclusions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70667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>
          <a:xfrm>
            <a:off x="857225" y="30149"/>
            <a:ext cx="7343772" cy="1041397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 smtClean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Numerical Results</a:t>
            </a:r>
            <a:endParaRPr lang="en-US" sz="3600" b="1" dirty="0">
              <a:solidFill>
                <a:sysClr val="windowText" lastClr="00000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248296883"/>
              </p:ext>
            </p:extLst>
          </p:nvPr>
        </p:nvGraphicFramePr>
        <p:xfrm>
          <a:off x="3449638" y="3209925"/>
          <a:ext cx="2244725" cy="438150"/>
        </p:xfrm>
        <a:graphic>
          <a:graphicData uri="http://schemas.openxmlformats.org/drawingml/2006/table">
            <a:tbl>
              <a:tblPr/>
              <a:tblGrid>
                <a:gridCol w="2244725"/>
              </a:tblGrid>
              <a:tr h="4381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PT" sz="25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4" name="Rectangle 10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6" name="Rectangle 12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8" name="Rectangle 14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400" name="Rectangle 16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402" name="Rectangle 18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404" name="Rectangle 20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406" name="Rectangle 22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7" name="CaixaDeTexto 22"/>
          <p:cNvSpPr txBox="1"/>
          <p:nvPr/>
        </p:nvSpPr>
        <p:spPr>
          <a:xfrm>
            <a:off x="3823334" y="865776"/>
            <a:ext cx="1483076" cy="461655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r>
              <a:rPr lang="en-US" sz="2400" dirty="0" smtClean="0"/>
              <a:t>ZF Filters</a:t>
            </a:r>
            <a:endParaRPr lang="en-US" sz="2400" dirty="0"/>
          </a:p>
        </p:txBody>
      </p:sp>
      <p:sp>
        <p:nvSpPr>
          <p:cNvPr id="28" name="CaixaDeTexto 22"/>
          <p:cNvSpPr txBox="1"/>
          <p:nvPr/>
        </p:nvSpPr>
        <p:spPr>
          <a:xfrm>
            <a:off x="3265489" y="6155993"/>
            <a:ext cx="2598766" cy="307766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r>
              <a:rPr lang="en-US" sz="1400" b="1" dirty="0"/>
              <a:t>Gaussian MIMO 2x2 channel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89" y="1295899"/>
            <a:ext cx="7909097" cy="420626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3716" y="5502165"/>
            <a:ext cx="7042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Main and eavesdropper MSE vs.  input power – gamma = 1 </a:t>
            </a:r>
          </a:p>
          <a:p>
            <a:pPr algn="ctr"/>
            <a:r>
              <a:rPr lang="en-US" sz="1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Degraded Scenario</a:t>
            </a:r>
            <a:endParaRPr lang="en-US" sz="16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30" name="Tabela 5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29070267"/>
              </p:ext>
            </p:extLst>
          </p:nvPr>
        </p:nvGraphicFramePr>
        <p:xfrm>
          <a:off x="-86454" y="6609204"/>
          <a:ext cx="7308000" cy="265106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{073A0DAA-6AF3-43AB-8588-CEC1D06C72B9}</a:tableStyleId>
              </a:tblPr>
              <a:tblGrid>
                <a:gridCol w="1044000"/>
                <a:gridCol w="1044000"/>
                <a:gridCol w="1044000"/>
                <a:gridCol w="1044000"/>
                <a:gridCol w="1044000"/>
                <a:gridCol w="904647"/>
                <a:gridCol w="1183353"/>
              </a:tblGrid>
              <a:tr h="265106"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1. Motivation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2. Prob. Stat.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3. Rx</a:t>
                      </a:r>
                      <a:r>
                        <a:rPr lang="pt-PT" sz="10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Filter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4. Tx Filter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5. Algorithm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50" dirty="0" smtClean="0">
                          <a:solidFill>
                            <a:schemeClr val="tx1"/>
                          </a:solidFill>
                        </a:rPr>
                        <a:t>6. Results</a:t>
                      </a:r>
                      <a:endParaRPr lang="pt-PT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7. Conclusions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53319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84" y="1155150"/>
            <a:ext cx="8371484" cy="4452176"/>
          </a:xfrm>
          <a:prstGeom prst="rect">
            <a:avLst/>
          </a:prstGeom>
        </p:spPr>
      </p:pic>
      <p:sp>
        <p:nvSpPr>
          <p:cNvPr id="42" name="Title 1"/>
          <p:cNvSpPr txBox="1">
            <a:spLocks/>
          </p:cNvSpPr>
          <p:nvPr/>
        </p:nvSpPr>
        <p:spPr>
          <a:xfrm>
            <a:off x="857225" y="30149"/>
            <a:ext cx="7343772" cy="1041397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 smtClean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Numerical Results</a:t>
            </a:r>
            <a:endParaRPr lang="en-US" sz="3600" b="1" dirty="0">
              <a:solidFill>
                <a:sysClr val="windowText" lastClr="00000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15471577"/>
              </p:ext>
            </p:extLst>
          </p:nvPr>
        </p:nvGraphicFramePr>
        <p:xfrm>
          <a:off x="3449638" y="3209925"/>
          <a:ext cx="2244725" cy="438150"/>
        </p:xfrm>
        <a:graphic>
          <a:graphicData uri="http://schemas.openxmlformats.org/drawingml/2006/table">
            <a:tbl>
              <a:tblPr/>
              <a:tblGrid>
                <a:gridCol w="2244725"/>
              </a:tblGrid>
              <a:tr h="4381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PT" sz="25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4" name="Rectangle 10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6" name="Rectangle 12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8" name="Rectangle 14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400" name="Rectangle 16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402" name="Rectangle 18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404" name="Rectangle 20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406" name="Rectangle 22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7" name="CaixaDeTexto 22"/>
          <p:cNvSpPr txBox="1"/>
          <p:nvPr/>
        </p:nvSpPr>
        <p:spPr>
          <a:xfrm>
            <a:off x="3823334" y="865776"/>
            <a:ext cx="1483076" cy="461655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r>
              <a:rPr lang="en-US" sz="2400" dirty="0" smtClean="0"/>
              <a:t>ZF Filters</a:t>
            </a:r>
            <a:endParaRPr lang="en-US" sz="2400" dirty="0"/>
          </a:p>
        </p:txBody>
      </p:sp>
      <p:sp>
        <p:nvSpPr>
          <p:cNvPr id="28" name="CaixaDeTexto 22"/>
          <p:cNvSpPr txBox="1"/>
          <p:nvPr/>
        </p:nvSpPr>
        <p:spPr>
          <a:xfrm>
            <a:off x="3265489" y="6171759"/>
            <a:ext cx="2598766" cy="307766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r>
              <a:rPr lang="en-US" sz="1400" b="1" dirty="0"/>
              <a:t>Gaussian MIMO 2x2 channel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51334" y="5521692"/>
            <a:ext cx="7436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Main and eavesdropper MSE vs. secrecy constraint gamma and</a:t>
            </a:r>
          </a:p>
          <a:p>
            <a:r>
              <a:rPr lang="en-US" sz="1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input power vs. secrecy constraint – Non-degraded Scenario</a:t>
            </a:r>
            <a:endParaRPr lang="en-US" sz="16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30" name="Tabela 5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35662892"/>
              </p:ext>
            </p:extLst>
          </p:nvPr>
        </p:nvGraphicFramePr>
        <p:xfrm>
          <a:off x="-86454" y="6609204"/>
          <a:ext cx="7308000" cy="265106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{073A0DAA-6AF3-43AB-8588-CEC1D06C72B9}</a:tableStyleId>
              </a:tblPr>
              <a:tblGrid>
                <a:gridCol w="1044000"/>
                <a:gridCol w="1044000"/>
                <a:gridCol w="1044000"/>
                <a:gridCol w="1044000"/>
                <a:gridCol w="1044000"/>
                <a:gridCol w="904647"/>
                <a:gridCol w="1183353"/>
              </a:tblGrid>
              <a:tr h="265106"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1. Motivation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2. Prob. Stat.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3. Rx</a:t>
                      </a:r>
                      <a:r>
                        <a:rPr lang="pt-PT" sz="10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Filter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4. Tx Filter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5. Algorithm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50" dirty="0" smtClean="0">
                          <a:solidFill>
                            <a:schemeClr val="tx1"/>
                          </a:solidFill>
                        </a:rPr>
                        <a:t>6. Results</a:t>
                      </a:r>
                      <a:endParaRPr lang="pt-PT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7. Conclusions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70667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28663" y="1"/>
            <a:ext cx="7343772" cy="1041397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Outline</a:t>
            </a:r>
          </a:p>
        </p:txBody>
      </p:sp>
      <p:sp>
        <p:nvSpPr>
          <p:cNvPr id="6" name="TextBox 59"/>
          <p:cNvSpPr txBox="1"/>
          <p:nvPr/>
        </p:nvSpPr>
        <p:spPr>
          <a:xfrm>
            <a:off x="428597" y="1095686"/>
            <a:ext cx="8286808" cy="5262969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Motivation</a:t>
            </a: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Problem </a:t>
            </a:r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Statement</a:t>
            </a: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 Optimal Receive Filter</a:t>
            </a: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 Optimal Transmit 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Filter</a:t>
            </a:r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 Algorithm </a:t>
            </a:r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Numerical Results</a:t>
            </a:r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 Final 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Remarks</a:t>
            </a:r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486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>
          <a:xfrm>
            <a:off x="928663" y="1"/>
            <a:ext cx="7343772" cy="1041397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Final Remarks</a:t>
            </a: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441772068"/>
              </p:ext>
            </p:extLst>
          </p:nvPr>
        </p:nvGraphicFramePr>
        <p:xfrm>
          <a:off x="3449638" y="3209925"/>
          <a:ext cx="2244725" cy="438150"/>
        </p:xfrm>
        <a:graphic>
          <a:graphicData uri="http://schemas.openxmlformats.org/drawingml/2006/table">
            <a:tbl>
              <a:tblPr/>
              <a:tblGrid>
                <a:gridCol w="2244725"/>
              </a:tblGrid>
              <a:tr h="4381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PT" sz="25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4" name="Rectangle 10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6" name="Rectangle 1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8" name="Rectangle 1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400" name="Rectangle 1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402" name="Rectangle 1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404" name="Rectangle 20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406" name="Rectangle 2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4" name="Rectangle 4"/>
          <p:cNvSpPr/>
          <p:nvPr/>
        </p:nvSpPr>
        <p:spPr>
          <a:xfrm>
            <a:off x="714348" y="928670"/>
            <a:ext cx="7715304" cy="51435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 dirty="0"/>
          </a:p>
        </p:txBody>
      </p:sp>
      <p:sp>
        <p:nvSpPr>
          <p:cNvPr id="65" name="CaixaDeTexto 64"/>
          <p:cNvSpPr txBox="1"/>
          <p:nvPr/>
        </p:nvSpPr>
        <p:spPr>
          <a:xfrm>
            <a:off x="928662" y="785795"/>
            <a:ext cx="7358114" cy="4616648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Wiener Filters at the receiver: 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    Optimization Problem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    Optimal Receive Filter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    Optimal Transmit Filter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    GEVD does not affect power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    Suitable Algorithm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    Minimum gamma for finite power</a:t>
            </a:r>
          </a:p>
        </p:txBody>
      </p:sp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28794" y="5213736"/>
            <a:ext cx="5286373" cy="858471"/>
          </a:xfrm>
          <a:prstGeom prst="rect">
            <a:avLst/>
          </a:prstGeom>
          <a:noFill/>
        </p:spPr>
      </p:pic>
      <p:graphicFrame>
        <p:nvGraphicFramePr>
          <p:cNvPr id="27" name="Tabela 5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555658030"/>
              </p:ext>
            </p:extLst>
          </p:nvPr>
        </p:nvGraphicFramePr>
        <p:xfrm>
          <a:off x="-86454" y="6609204"/>
          <a:ext cx="7308000" cy="265106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{073A0DAA-6AF3-43AB-8588-CEC1D06C72B9}</a:tableStyleId>
              </a:tblPr>
              <a:tblGrid>
                <a:gridCol w="1044000"/>
                <a:gridCol w="1044000"/>
                <a:gridCol w="1044000"/>
                <a:gridCol w="1044000"/>
                <a:gridCol w="1044000"/>
                <a:gridCol w="904647"/>
                <a:gridCol w="1183353"/>
              </a:tblGrid>
              <a:tr h="265106"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1. Motivation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2. Prob. Stat.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3. Rx</a:t>
                      </a:r>
                      <a:r>
                        <a:rPr lang="pt-PT" sz="10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Filter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4. Tx Filter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5. Algorithm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6. Results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50" dirty="0" smtClean="0">
                          <a:solidFill>
                            <a:schemeClr val="tx1"/>
                          </a:solidFill>
                        </a:rPr>
                        <a:t>7. Conclusions</a:t>
                      </a:r>
                      <a:endParaRPr lang="pt-PT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83575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>
          <a:xfrm>
            <a:off x="928663" y="1"/>
            <a:ext cx="7343772" cy="1041397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 smtClean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Final Remarks</a:t>
            </a:r>
            <a:endParaRPr lang="en-US" sz="3600" b="1" dirty="0">
              <a:solidFill>
                <a:sysClr val="windowText" lastClr="00000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185569184"/>
              </p:ext>
            </p:extLst>
          </p:nvPr>
        </p:nvGraphicFramePr>
        <p:xfrm>
          <a:off x="3449638" y="3209925"/>
          <a:ext cx="2244725" cy="438150"/>
        </p:xfrm>
        <a:graphic>
          <a:graphicData uri="http://schemas.openxmlformats.org/drawingml/2006/table">
            <a:tbl>
              <a:tblPr/>
              <a:tblGrid>
                <a:gridCol w="2244725"/>
              </a:tblGrid>
              <a:tr h="4381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PT" sz="25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4" name="Rectangle 10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6" name="Rectangle 1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398" name="Rectangle 1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400" name="Rectangle 1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402" name="Rectangle 1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404" name="Rectangle 20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6406" name="Rectangle 2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4" name="Rectangle 4"/>
          <p:cNvSpPr/>
          <p:nvPr/>
        </p:nvSpPr>
        <p:spPr>
          <a:xfrm>
            <a:off x="714348" y="928670"/>
            <a:ext cx="7715304" cy="51435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928662" y="1239268"/>
            <a:ext cx="7358114" cy="5078303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ZF Filters at the receivers: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  </a:t>
            </a:r>
            <a:r>
              <a:rPr lang="en-US" sz="2800" dirty="0" smtClean="0"/>
              <a:t>Address a more general case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Non-degraded scenario </a:t>
            </a:r>
            <a:endParaRPr lang="en-US" sz="2000" dirty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  </a:t>
            </a:r>
            <a:r>
              <a:rPr lang="en-US" sz="2800" dirty="0" smtClean="0"/>
              <a:t>Introducing a </a:t>
            </a:r>
            <a:r>
              <a:rPr lang="en-US" sz="2800" dirty="0"/>
              <a:t>power constraint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  </a:t>
            </a:r>
            <a:r>
              <a:rPr lang="en-US" sz="2800" dirty="0" smtClean="0"/>
              <a:t>Optimal Transmit Filter</a:t>
            </a:r>
            <a:endParaRPr lang="en-US" sz="2800" dirty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  </a:t>
            </a:r>
            <a:r>
              <a:rPr lang="en-US" sz="2800" dirty="0" smtClean="0"/>
              <a:t>Suitable Algorithm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smtClean="0"/>
              <a:t> </a:t>
            </a:r>
            <a:r>
              <a:rPr lang="en-US" sz="2400" b="1" dirty="0" smtClean="0">
                <a:solidFill>
                  <a:srgbClr val="00823B"/>
                </a:solidFill>
              </a:rPr>
              <a:t>Straightforward Algorithm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b="1" dirty="0"/>
              <a:t> 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C00000"/>
                </a:solidFill>
              </a:rPr>
              <a:t>Need to solve a nonlinear equation</a:t>
            </a:r>
            <a:endParaRPr lang="en-US" sz="2400" b="1" dirty="0">
              <a:solidFill>
                <a:srgbClr val="C00000"/>
              </a:solidFill>
            </a:endParaRPr>
          </a:p>
        </p:txBody>
      </p:sp>
      <p:graphicFrame>
        <p:nvGraphicFramePr>
          <p:cNvPr id="25" name="Tabela 5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2913142"/>
              </p:ext>
            </p:extLst>
          </p:nvPr>
        </p:nvGraphicFramePr>
        <p:xfrm>
          <a:off x="-86454" y="6609204"/>
          <a:ext cx="7308000" cy="265106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{073A0DAA-6AF3-43AB-8588-CEC1D06C72B9}</a:tableStyleId>
              </a:tblPr>
              <a:tblGrid>
                <a:gridCol w="1044000"/>
                <a:gridCol w="1044000"/>
                <a:gridCol w="1044000"/>
                <a:gridCol w="1044000"/>
                <a:gridCol w="1044000"/>
                <a:gridCol w="904647"/>
                <a:gridCol w="1183353"/>
              </a:tblGrid>
              <a:tr h="265106"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1. Motivation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2. Prob. Stat.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3. Rx</a:t>
                      </a:r>
                      <a:r>
                        <a:rPr lang="pt-PT" sz="10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Filter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4. Tx Filter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5. Algorithm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6. Results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50" dirty="0" smtClean="0">
                          <a:solidFill>
                            <a:schemeClr val="tx1"/>
                          </a:solidFill>
                        </a:rPr>
                        <a:t>7. Conclusions</a:t>
                      </a:r>
                      <a:endParaRPr lang="pt-PT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27960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522494" y="379420"/>
            <a:ext cx="8064896" cy="162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54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Filter Design with Secrecy Constraints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5951" y="5180683"/>
            <a:ext cx="6357982" cy="1138763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Hugo Reboredo</a:t>
            </a:r>
          </a:p>
          <a:p>
            <a:pPr algn="ctr"/>
            <a:r>
              <a:rPr lang="en-US" sz="2000" b="1" dirty="0" smtClean="0">
                <a:solidFill>
                  <a:schemeClr val="accent2"/>
                </a:solidFill>
              </a:rPr>
              <a:t>hugoreboredo@dcc.fc.up.pt</a:t>
            </a:r>
            <a:endParaRPr lang="en-US" sz="2000" b="1" dirty="0">
              <a:solidFill>
                <a:schemeClr val="accent2"/>
              </a:solidFill>
            </a:endParaRPr>
          </a:p>
          <a:p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7531" y="2849472"/>
            <a:ext cx="4499762" cy="1015653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sz="6000" b="1" dirty="0" smtClean="0">
                <a:latin typeface="Times New Roman" pitchFamily="18" charset="0"/>
                <a:cs typeface="Times New Roman" pitchFamily="18" charset="0"/>
              </a:rPr>
              <a:t>Thank You</a:t>
            </a:r>
            <a:endParaRPr lang="en-US" sz="60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4004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9"/>
          <p:cNvSpPr txBox="1">
            <a:spLocks noChangeArrowheads="1"/>
          </p:cNvSpPr>
          <p:nvPr/>
        </p:nvSpPr>
        <p:spPr bwMode="auto">
          <a:xfrm>
            <a:off x="-26068" y="3106738"/>
            <a:ext cx="4356100" cy="317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Computational Security</a:t>
            </a:r>
          </a:p>
          <a:p>
            <a:pPr lvl="1">
              <a:lnSpc>
                <a:spcPct val="120000"/>
              </a:lnSpc>
              <a:spcBef>
                <a:spcPct val="20000"/>
              </a:spcBef>
              <a:buFontTx/>
              <a:buChar char="–"/>
            </a:pPr>
            <a:r>
              <a:rPr lang="en-US" sz="160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Alice sends a </a:t>
            </a:r>
            <a:r>
              <a:rPr lang="en-US" sz="1600" i="1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k</a:t>
            </a:r>
            <a:r>
              <a:rPr lang="en-US" sz="160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-bit message M to Bob using an encryption scheme;</a:t>
            </a:r>
          </a:p>
          <a:p>
            <a:pPr lvl="1">
              <a:lnSpc>
                <a:spcPct val="120000"/>
              </a:lnSpc>
              <a:spcBef>
                <a:spcPct val="20000"/>
              </a:spcBef>
              <a:buFontTx/>
              <a:buChar char="–"/>
            </a:pPr>
            <a:r>
              <a:rPr lang="en-US" sz="160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Security schemes are based on assumptions of intractability of certain functions;</a:t>
            </a:r>
          </a:p>
          <a:p>
            <a:pPr lvl="1">
              <a:lnSpc>
                <a:spcPct val="120000"/>
              </a:lnSpc>
              <a:spcBef>
                <a:spcPct val="20000"/>
              </a:spcBef>
              <a:buFontTx/>
              <a:buChar char="–"/>
            </a:pP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Typically done at upper layers of the protocol stack</a:t>
            </a:r>
          </a:p>
          <a:p>
            <a:pPr lvl="1">
              <a:lnSpc>
                <a:spcPct val="120000"/>
              </a:lnSpc>
              <a:spcBef>
                <a:spcPct val="20000"/>
              </a:spcBef>
              <a:buFontTx/>
              <a:buChar char="–"/>
            </a:pPr>
            <a:endParaRPr lang="en-US" sz="1600" b="1" i="1" dirty="0">
              <a:solidFill>
                <a:srgbClr val="3366CC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2139950" y="1615132"/>
            <a:ext cx="971550" cy="40011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 w="12700" cmpd="dbl">
            <a:solidFill>
              <a:srgbClr val="000000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Alice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3775075" y="2441575"/>
            <a:ext cx="760413" cy="406400"/>
          </a:xfrm>
          <a:prstGeom prst="rect">
            <a:avLst/>
          </a:prstGeom>
          <a:gradFill flip="none" rotWithShape="1">
            <a:gsLst>
              <a:gs pos="0">
                <a:srgbClr val="FFFF99">
                  <a:shade val="30000"/>
                  <a:satMod val="115000"/>
                </a:srgbClr>
              </a:gs>
              <a:gs pos="50000">
                <a:srgbClr val="FFFF99">
                  <a:shade val="67500"/>
                  <a:satMod val="115000"/>
                </a:srgbClr>
              </a:gs>
              <a:gs pos="100000">
                <a:srgbClr val="FFFF99">
                  <a:shade val="100000"/>
                  <a:satMod val="115000"/>
                </a:srgbClr>
              </a:gs>
            </a:gsLst>
            <a:lin ang="5400000" scaled="1"/>
            <a:tileRect/>
          </a:gradFill>
          <a:ln w="12700" cmpd="dbl">
            <a:solidFill>
              <a:srgbClr val="000000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Eve</a:t>
            </a:r>
          </a:p>
        </p:txBody>
      </p:sp>
      <p:sp>
        <p:nvSpPr>
          <p:cNvPr id="8" name="Text Box 22"/>
          <p:cNvSpPr txBox="1">
            <a:spLocks noChangeArrowheads="1"/>
          </p:cNvSpPr>
          <p:nvPr/>
        </p:nvSpPr>
        <p:spPr bwMode="auto">
          <a:xfrm>
            <a:off x="5340350" y="1615132"/>
            <a:ext cx="981075" cy="40011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 w="12700" cmpd="dbl">
            <a:solidFill>
              <a:srgbClr val="000000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Bob</a:t>
            </a:r>
          </a:p>
        </p:txBody>
      </p:sp>
      <p:cxnSp>
        <p:nvCxnSpPr>
          <p:cNvPr id="9" name="AutoShape 23"/>
          <p:cNvCxnSpPr>
            <a:cxnSpLocks noChangeShapeType="1"/>
            <a:stCxn id="6" idx="3"/>
            <a:endCxn id="8" idx="1"/>
          </p:cNvCxnSpPr>
          <p:nvPr/>
        </p:nvCxnSpPr>
        <p:spPr bwMode="auto">
          <a:xfrm>
            <a:off x="3111500" y="1815187"/>
            <a:ext cx="2228850" cy="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scene3d>
            <a:camera prst="orthographicFront"/>
            <a:lightRig rig="threePt" dir="t"/>
          </a:scene3d>
          <a:sp3d>
            <a:bevelT prst="relaxedInset"/>
          </a:sp3d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24"/>
          <p:cNvCxnSpPr>
            <a:cxnSpLocks noChangeShapeType="1"/>
            <a:stCxn id="6" idx="3"/>
            <a:endCxn id="7" idx="0"/>
          </p:cNvCxnSpPr>
          <p:nvPr/>
        </p:nvCxnSpPr>
        <p:spPr bwMode="auto">
          <a:xfrm>
            <a:off x="3111500" y="1815187"/>
            <a:ext cx="1043782" cy="626388"/>
          </a:xfrm>
          <a:prstGeom prst="bentConnector2">
            <a:avLst/>
          </a:prstGeom>
          <a:noFill/>
          <a:ln w="9525" cap="flat">
            <a:solidFill>
              <a:srgbClr val="000000"/>
            </a:solidFill>
            <a:miter lim="800000"/>
            <a:headEnd/>
            <a:tailEnd type="triangle" w="med" len="med"/>
          </a:ln>
          <a:scene3d>
            <a:camera prst="orthographicFront"/>
            <a:lightRig rig="threePt" dir="t"/>
          </a:scene3d>
          <a:sp3d>
            <a:bevelT prst="relaxedInset"/>
          </a:sp3d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" name="Text Box 28"/>
          <p:cNvSpPr txBox="1">
            <a:spLocks noChangeArrowheads="1"/>
          </p:cNvSpPr>
          <p:nvPr/>
        </p:nvSpPr>
        <p:spPr bwMode="auto">
          <a:xfrm>
            <a:off x="482600" y="1666875"/>
            <a:ext cx="18399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i="1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k</a:t>
            </a:r>
            <a:r>
              <a:rPr lang="en-US" sz="160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-bit message M</a:t>
            </a:r>
            <a:endParaRPr lang="en-US" sz="1600" i="1" dirty="0">
              <a:solidFill>
                <a:srgbClr val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Text Box 29"/>
          <p:cNvSpPr txBox="1">
            <a:spLocks noChangeArrowheads="1"/>
          </p:cNvSpPr>
          <p:nvPr/>
        </p:nvSpPr>
        <p:spPr bwMode="auto">
          <a:xfrm>
            <a:off x="6321425" y="1856800"/>
            <a:ext cx="2713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i="1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k</a:t>
            </a:r>
            <a:r>
              <a:rPr lang="en-US" sz="160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-bit decoded message M</a:t>
            </a:r>
            <a:r>
              <a:rPr lang="en-US" sz="1600" baseline="3000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</a:t>
            </a:r>
            <a:endParaRPr lang="en-US" sz="1600" i="1" dirty="0">
              <a:solidFill>
                <a:srgbClr val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ectangle 48"/>
          <p:cNvSpPr>
            <a:spLocks noChangeArrowheads="1"/>
          </p:cNvSpPr>
          <p:nvPr/>
        </p:nvSpPr>
        <p:spPr bwMode="auto">
          <a:xfrm>
            <a:off x="4537995" y="2755900"/>
            <a:ext cx="4572000" cy="359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576263" lvl="1" indent="-187325">
              <a:lnSpc>
                <a:spcPct val="110000"/>
              </a:lnSpc>
              <a:spcBef>
                <a:spcPct val="20000"/>
              </a:spcBef>
            </a:pPr>
            <a:endParaRPr lang="en-US" sz="1600" b="1" i="1" dirty="0">
              <a:solidFill>
                <a:srgbClr val="00279F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198438" indent="-198438">
              <a:lnSpc>
                <a:spcPct val="110000"/>
              </a:lnSpc>
              <a:spcBef>
                <a:spcPct val="20000"/>
              </a:spcBef>
              <a:buFontTx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Information-Theoretic Security</a:t>
            </a:r>
          </a:p>
          <a:p>
            <a:pPr marL="576263" lvl="1" indent="-187325">
              <a:lnSpc>
                <a:spcPct val="110000"/>
              </a:lnSpc>
              <a:spcBef>
                <a:spcPct val="20000"/>
              </a:spcBef>
              <a:buFontTx/>
              <a:buChar char="–"/>
            </a:pPr>
            <a:r>
              <a:rPr lang="en-US" sz="1600" i="1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strictest notion of security, </a:t>
            </a:r>
            <a:r>
              <a:rPr lang="en-US" sz="1600" dirty="0">
                <a:solidFill>
                  <a:schemeClr val="accent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no computability assumption</a:t>
            </a:r>
            <a:r>
              <a:rPr lang="en-US" sz="160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 </a:t>
            </a:r>
          </a:p>
          <a:p>
            <a:pPr marL="952500" lvl="2" indent="-185738">
              <a:lnSpc>
                <a:spcPct val="110000"/>
              </a:lnSpc>
              <a:spcBef>
                <a:spcPct val="20000"/>
              </a:spcBef>
            </a:pPr>
            <a:r>
              <a:rPr lang="en-US" sz="160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H(M|X)=H(M) or I(X;M)=0</a:t>
            </a:r>
          </a:p>
          <a:p>
            <a:pPr marL="576263" lvl="1" indent="-187325">
              <a:lnSpc>
                <a:spcPct val="110000"/>
              </a:lnSpc>
              <a:spcBef>
                <a:spcPct val="20000"/>
              </a:spcBef>
              <a:buFontTx/>
              <a:buChar char="–"/>
            </a:pPr>
            <a:r>
              <a:rPr lang="en-US" sz="160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e.g. 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One-time pad </a:t>
            </a:r>
          </a:p>
          <a:p>
            <a:pPr marL="576263" lvl="1" indent="-187325">
              <a:lnSpc>
                <a:spcPct val="110000"/>
              </a:lnSpc>
              <a:spcBef>
                <a:spcPct val="20000"/>
              </a:spcBef>
              <a:buFontTx/>
              <a:buChar char="–"/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Shannon, 1949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: 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H(K)≥H(M)</a:t>
            </a:r>
          </a:p>
          <a:p>
            <a:pPr marL="576263" lvl="1" indent="-187325">
              <a:lnSpc>
                <a:spcPct val="110000"/>
              </a:lnSpc>
              <a:spcBef>
                <a:spcPct val="20000"/>
              </a:spcBef>
              <a:buFontTx/>
              <a:buChar char="–"/>
            </a:pPr>
            <a:r>
              <a:rPr lang="en-US" sz="160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Suggests a physical-layer approach to security</a:t>
            </a:r>
            <a:endParaRPr lang="en-US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576263" lvl="1" indent="-187325">
              <a:lnSpc>
                <a:spcPct val="110000"/>
              </a:lnSpc>
              <a:spcBef>
                <a:spcPct val="20000"/>
              </a:spcBef>
              <a:buFontTx/>
              <a:buChar char="–"/>
            </a:pPr>
            <a:endParaRPr lang="en-US" sz="1600" i="1" dirty="0">
              <a:solidFill>
                <a:srgbClr val="00279F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Text Box 49"/>
          <p:cNvSpPr txBox="1">
            <a:spLocks noChangeArrowheads="1"/>
          </p:cNvSpPr>
          <p:nvPr/>
        </p:nvSpPr>
        <p:spPr bwMode="auto">
          <a:xfrm>
            <a:off x="1892300" y="2041525"/>
            <a:ext cx="1219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400" i="1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K</a:t>
            </a:r>
            <a:endParaRPr lang="en-US" sz="1400" i="1" dirty="0">
              <a:solidFill>
                <a:srgbClr val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5" name="Text Box 50"/>
          <p:cNvSpPr txBox="1">
            <a:spLocks noChangeArrowheads="1"/>
          </p:cNvSpPr>
          <p:nvPr/>
        </p:nvSpPr>
        <p:spPr bwMode="auto">
          <a:xfrm>
            <a:off x="3101975" y="1384300"/>
            <a:ext cx="3962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2400" i="1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X</a:t>
            </a:r>
            <a:endParaRPr lang="pt-PT" dirty="0">
              <a:solidFill>
                <a:srgbClr val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" name="Text Box 51"/>
          <p:cNvSpPr txBox="1">
            <a:spLocks noChangeArrowheads="1"/>
          </p:cNvSpPr>
          <p:nvPr/>
        </p:nvSpPr>
        <p:spPr bwMode="auto">
          <a:xfrm>
            <a:off x="4859338" y="1384300"/>
            <a:ext cx="3962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2400" i="1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X</a:t>
            </a:r>
            <a:endParaRPr lang="pt-PT" dirty="0">
              <a:solidFill>
                <a:srgbClr val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" name="Text Box 52"/>
          <p:cNvSpPr txBox="1">
            <a:spLocks noChangeArrowheads="1"/>
          </p:cNvSpPr>
          <p:nvPr/>
        </p:nvSpPr>
        <p:spPr bwMode="auto">
          <a:xfrm>
            <a:off x="3762375" y="1960563"/>
            <a:ext cx="3962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2400" i="1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X</a:t>
            </a:r>
            <a:endParaRPr lang="pt-PT" dirty="0">
              <a:solidFill>
                <a:srgbClr val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Text Box 53"/>
          <p:cNvSpPr txBox="1">
            <a:spLocks noChangeArrowheads="1"/>
          </p:cNvSpPr>
          <p:nvPr/>
        </p:nvSpPr>
        <p:spPr bwMode="auto">
          <a:xfrm>
            <a:off x="5102225" y="2057400"/>
            <a:ext cx="1219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400" i="1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K</a:t>
            </a:r>
            <a:endParaRPr lang="en-US" sz="1400" i="1" dirty="0">
              <a:solidFill>
                <a:srgbClr val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928663" y="1"/>
            <a:ext cx="7343772" cy="1041397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Why? 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Some security notions…</a:t>
            </a:r>
            <a:endParaRPr lang="en-US" sz="3200" b="1" dirty="0">
              <a:solidFill>
                <a:sysClr val="windowText" lastClr="00000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graphicFrame>
        <p:nvGraphicFramePr>
          <p:cNvPr id="24" name="Tabela 5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72333833"/>
              </p:ext>
            </p:extLst>
          </p:nvPr>
        </p:nvGraphicFramePr>
        <p:xfrm>
          <a:off x="-86454" y="6609204"/>
          <a:ext cx="7308000" cy="265106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{073A0DAA-6AF3-43AB-8588-CEC1D06C72B9}</a:tableStyleId>
              </a:tblPr>
              <a:tblGrid>
                <a:gridCol w="1044000"/>
                <a:gridCol w="1044000"/>
                <a:gridCol w="1044000"/>
                <a:gridCol w="1044000"/>
                <a:gridCol w="1044000"/>
                <a:gridCol w="904647"/>
                <a:gridCol w="1183353"/>
              </a:tblGrid>
              <a:tr h="265106">
                <a:tc>
                  <a:txBody>
                    <a:bodyPr/>
                    <a:lstStyle/>
                    <a:p>
                      <a:pPr algn="ctr"/>
                      <a:r>
                        <a:rPr lang="pt-PT" sz="1050" dirty="0" smtClean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en-US" sz="1050" noProof="0" dirty="0" smtClean="0">
                          <a:solidFill>
                            <a:schemeClr val="tx1"/>
                          </a:solidFill>
                        </a:rPr>
                        <a:t>Motivation</a:t>
                      </a:r>
                      <a:endParaRPr lang="en-US" sz="105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2. Prob. Stat.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3. Rx</a:t>
                      </a:r>
                      <a:r>
                        <a:rPr lang="pt-PT" sz="10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Filter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4. Tx Filter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5. Algorithm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6. Results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7. Conclusions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07256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26955" y="1650669"/>
            <a:ext cx="1277920" cy="59941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33244" y="3237407"/>
            <a:ext cx="1271631" cy="56185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03024" y="1655542"/>
            <a:ext cx="1093732" cy="56459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63270" y="1655542"/>
            <a:ext cx="1167743" cy="56459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1507353" y="1736975"/>
            <a:ext cx="16795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Alice</a:t>
            </a: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5626127" y="1759912"/>
            <a:ext cx="16795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Bob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5629271" y="3333668"/>
            <a:ext cx="16795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Eve</a:t>
            </a:r>
          </a:p>
        </p:txBody>
      </p:sp>
      <p:sp>
        <p:nvSpPr>
          <p:cNvPr id="12" name="TextBox 17"/>
          <p:cNvSpPr txBox="1">
            <a:spLocks noChangeArrowheads="1"/>
          </p:cNvSpPr>
          <p:nvPr/>
        </p:nvSpPr>
        <p:spPr bwMode="auto">
          <a:xfrm>
            <a:off x="3093174" y="1613864"/>
            <a:ext cx="5476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4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X</a:t>
            </a:r>
            <a:r>
              <a:rPr lang="en-US" sz="1400" b="1" baseline="30000" dirty="0">
                <a:latin typeface="Verdana" pitchFamily="34" charset="0"/>
                <a:ea typeface="Verdana" pitchFamily="34" charset="0"/>
                <a:cs typeface="Verdana" pitchFamily="34" charset="0"/>
              </a:rPr>
              <a:t>n</a:t>
            </a:r>
          </a:p>
        </p:txBody>
      </p:sp>
      <p:sp>
        <p:nvSpPr>
          <p:cNvPr id="13" name="TextBox 20"/>
          <p:cNvSpPr txBox="1">
            <a:spLocks noChangeArrowheads="1"/>
          </p:cNvSpPr>
          <p:nvPr/>
        </p:nvSpPr>
        <p:spPr bwMode="auto">
          <a:xfrm>
            <a:off x="3960665" y="1767752"/>
            <a:ext cx="1233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p(y|x)</a:t>
            </a:r>
            <a:endParaRPr lang="en-US" sz="1400" b="1" baseline="-25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4" name="Straight Arrow Connector 13"/>
          <p:cNvCxnSpPr>
            <a:stCxn id="8" idx="3"/>
            <a:endCxn id="6" idx="1"/>
          </p:cNvCxnSpPr>
          <p:nvPr/>
        </p:nvCxnSpPr>
        <p:spPr>
          <a:xfrm>
            <a:off x="2931013" y="1937840"/>
            <a:ext cx="87201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3"/>
            <a:endCxn id="4" idx="1"/>
          </p:cNvCxnSpPr>
          <p:nvPr/>
        </p:nvCxnSpPr>
        <p:spPr>
          <a:xfrm>
            <a:off x="4896756" y="1937840"/>
            <a:ext cx="930199" cy="12535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 rot="5400000">
            <a:off x="5053692" y="2132668"/>
            <a:ext cx="608934" cy="115505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358159" y="1950375"/>
            <a:ext cx="3696" cy="455353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hape 38"/>
          <p:cNvCxnSpPr>
            <a:stCxn id="16" idx="3"/>
            <a:endCxn id="5" idx="1"/>
          </p:cNvCxnSpPr>
          <p:nvPr/>
        </p:nvCxnSpPr>
        <p:spPr>
          <a:xfrm rot="16200000" flipH="1">
            <a:off x="5343865" y="3028955"/>
            <a:ext cx="503672" cy="475085"/>
          </a:xfrm>
          <a:prstGeom prst="bentConnector2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39"/>
          <p:cNvSpPr txBox="1">
            <a:spLocks noChangeArrowheads="1"/>
          </p:cNvSpPr>
          <p:nvPr/>
        </p:nvSpPr>
        <p:spPr bwMode="auto">
          <a:xfrm>
            <a:off x="4957753" y="2556308"/>
            <a:ext cx="10331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p(z|y)</a:t>
            </a:r>
            <a:endParaRPr lang="en-US" sz="1400" b="1" baseline="-25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TextBox 17"/>
          <p:cNvSpPr txBox="1">
            <a:spLocks noChangeArrowheads="1"/>
          </p:cNvSpPr>
          <p:nvPr/>
        </p:nvSpPr>
        <p:spPr bwMode="auto">
          <a:xfrm>
            <a:off x="5228989" y="1583086"/>
            <a:ext cx="5476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4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Y</a:t>
            </a:r>
            <a:r>
              <a:rPr lang="en-US" sz="1400" b="1" baseline="30000" dirty="0">
                <a:latin typeface="Verdana" pitchFamily="34" charset="0"/>
                <a:ea typeface="Verdana" pitchFamily="34" charset="0"/>
                <a:cs typeface="Verdana" pitchFamily="34" charset="0"/>
              </a:rPr>
              <a:t>n</a:t>
            </a:r>
          </a:p>
        </p:txBody>
      </p:sp>
      <p:sp>
        <p:nvSpPr>
          <p:cNvPr id="21" name="TextBox 17"/>
          <p:cNvSpPr txBox="1">
            <a:spLocks noChangeArrowheads="1"/>
          </p:cNvSpPr>
          <p:nvPr/>
        </p:nvSpPr>
        <p:spPr bwMode="auto">
          <a:xfrm>
            <a:off x="4896756" y="3210557"/>
            <a:ext cx="5476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4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Z</a:t>
            </a:r>
            <a:r>
              <a:rPr lang="en-US" sz="1400" b="1" baseline="30000" dirty="0">
                <a:latin typeface="Verdana" pitchFamily="34" charset="0"/>
                <a:ea typeface="Verdana" pitchFamily="34" charset="0"/>
                <a:cs typeface="Verdana" pitchFamily="34" charset="0"/>
              </a:rPr>
              <a:t>n</a:t>
            </a:r>
          </a:p>
        </p:txBody>
      </p:sp>
      <p:sp>
        <p:nvSpPr>
          <p:cNvPr id="22" name="TextBox 17"/>
          <p:cNvSpPr txBox="1">
            <a:spLocks noChangeArrowheads="1"/>
          </p:cNvSpPr>
          <p:nvPr/>
        </p:nvSpPr>
        <p:spPr bwMode="auto">
          <a:xfrm>
            <a:off x="1580708" y="1266605"/>
            <a:ext cx="2154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message M</a:t>
            </a:r>
            <a:endParaRPr lang="en-US" b="1" baseline="30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3" name="TextBox 17"/>
          <p:cNvSpPr txBox="1">
            <a:spLocks noChangeArrowheads="1"/>
          </p:cNvSpPr>
          <p:nvPr/>
        </p:nvSpPr>
        <p:spPr bwMode="auto">
          <a:xfrm>
            <a:off x="6385011" y="1252756"/>
            <a:ext cx="23002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4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mesg. estimate M</a:t>
            </a:r>
            <a:r>
              <a:rPr lang="en-US" sz="1400" b="1" baseline="-25000" dirty="0">
                <a:latin typeface="Verdana" pitchFamily="34" charset="0"/>
                <a:ea typeface="Verdana" pitchFamily="34" charset="0"/>
                <a:cs typeface="Verdana" pitchFamily="34" charset="0"/>
              </a:rPr>
              <a:t>b</a:t>
            </a:r>
          </a:p>
        </p:txBody>
      </p:sp>
      <p:sp>
        <p:nvSpPr>
          <p:cNvPr id="24" name="TextBox 17"/>
          <p:cNvSpPr txBox="1">
            <a:spLocks noChangeArrowheads="1"/>
          </p:cNvSpPr>
          <p:nvPr/>
        </p:nvSpPr>
        <p:spPr bwMode="auto">
          <a:xfrm>
            <a:off x="6379426" y="2860772"/>
            <a:ext cx="23002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4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mesg. estimate M</a:t>
            </a:r>
            <a:r>
              <a:rPr lang="en-US" sz="1400" b="1" baseline="-25000" dirty="0"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</a:p>
        </p:txBody>
      </p:sp>
      <p:sp>
        <p:nvSpPr>
          <p:cNvPr id="25" name="TextBox 17"/>
          <p:cNvSpPr txBox="1">
            <a:spLocks noChangeArrowheads="1"/>
          </p:cNvSpPr>
          <p:nvPr/>
        </p:nvSpPr>
        <p:spPr bwMode="auto">
          <a:xfrm>
            <a:off x="6220570" y="4196268"/>
            <a:ext cx="229803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i="1" u="sng" cap="small" dirty="0">
                <a:latin typeface="Verdana" pitchFamily="34" charset="0"/>
                <a:ea typeface="Verdana" pitchFamily="34" charset="0"/>
                <a:cs typeface="Verdana" pitchFamily="34" charset="0"/>
              </a:rPr>
              <a:t>Reliability Criterion:</a:t>
            </a:r>
          </a:p>
        </p:txBody>
      </p:sp>
      <p:sp>
        <p:nvSpPr>
          <p:cNvPr id="26" name="TextBox 17"/>
          <p:cNvSpPr txBox="1">
            <a:spLocks noChangeArrowheads="1"/>
          </p:cNvSpPr>
          <p:nvPr/>
        </p:nvSpPr>
        <p:spPr bwMode="auto">
          <a:xfrm>
            <a:off x="6220570" y="5280033"/>
            <a:ext cx="22980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i="1" u="sng" cap="small" dirty="0">
                <a:latin typeface="Verdana" pitchFamily="34" charset="0"/>
                <a:ea typeface="Verdana" pitchFamily="34" charset="0"/>
                <a:cs typeface="Verdana" pitchFamily="34" charset="0"/>
              </a:rPr>
              <a:t>Security Criterion:</a:t>
            </a:r>
          </a:p>
        </p:txBody>
      </p:sp>
      <p:sp>
        <p:nvSpPr>
          <p:cNvPr id="27" name="TextBox 17"/>
          <p:cNvSpPr txBox="1">
            <a:spLocks noChangeArrowheads="1"/>
          </p:cNvSpPr>
          <p:nvPr/>
        </p:nvSpPr>
        <p:spPr bwMode="auto">
          <a:xfrm>
            <a:off x="6220570" y="4733994"/>
            <a:ext cx="22980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600" b="1" i="1" dirty="0">
                <a:latin typeface="Verdana" pitchFamily="34" charset="0"/>
                <a:ea typeface="Verdana" pitchFamily="34" charset="0"/>
                <a:cs typeface="Verdana" pitchFamily="34" charset="0"/>
              </a:rPr>
              <a:t>Pr(M=M</a:t>
            </a:r>
            <a:r>
              <a:rPr lang="en-US" sz="1600" b="1" i="1" baseline="-25000" dirty="0">
                <a:latin typeface="Verdana" pitchFamily="34" charset="0"/>
                <a:ea typeface="Verdana" pitchFamily="34" charset="0"/>
                <a:cs typeface="Verdana" pitchFamily="34" charset="0"/>
              </a:rPr>
              <a:t>b</a:t>
            </a:r>
            <a:r>
              <a:rPr lang="en-US" sz="1600" b="1" i="1" dirty="0">
                <a:latin typeface="Verdana" pitchFamily="34" charset="0"/>
                <a:ea typeface="Verdana" pitchFamily="34" charset="0"/>
                <a:cs typeface="Verdana" pitchFamily="34" charset="0"/>
              </a:rPr>
              <a:t>)→1</a:t>
            </a:r>
          </a:p>
        </p:txBody>
      </p:sp>
      <p:sp>
        <p:nvSpPr>
          <p:cNvPr id="28" name="TextBox 17"/>
          <p:cNvSpPr txBox="1">
            <a:spLocks noChangeArrowheads="1"/>
          </p:cNvSpPr>
          <p:nvPr/>
        </p:nvSpPr>
        <p:spPr bwMode="auto">
          <a:xfrm>
            <a:off x="6188115" y="5624946"/>
            <a:ext cx="22980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600" b="1" i="1" dirty="0">
                <a:latin typeface="Verdana" pitchFamily="34" charset="0"/>
                <a:ea typeface="Verdana" pitchFamily="34" charset="0"/>
                <a:cs typeface="Verdana" pitchFamily="34" charset="0"/>
              </a:rPr>
              <a:t>H(M|Z</a:t>
            </a:r>
            <a:r>
              <a:rPr lang="en-US" sz="1600" b="1" i="1" baseline="30000" dirty="0">
                <a:latin typeface="Verdana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en-US" sz="1600" b="1" i="1" dirty="0">
                <a:latin typeface="Verdana" pitchFamily="34" charset="0"/>
                <a:ea typeface="Verdana" pitchFamily="34" charset="0"/>
                <a:cs typeface="Verdana" pitchFamily="34" charset="0"/>
              </a:rPr>
              <a:t>)→H(M)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7921" y="5860800"/>
            <a:ext cx="28479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PT" sz="2000" b="1" dirty="0">
                <a:solidFill>
                  <a:schemeClr val="accent2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[Wyner’75]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928663" y="1"/>
            <a:ext cx="7343772" cy="1041397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Why? 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Wiretap Channel</a:t>
            </a:r>
            <a:endParaRPr lang="en-US" sz="3200" b="1" dirty="0">
              <a:solidFill>
                <a:sysClr val="windowText" lastClr="00000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188115" y="4274191"/>
            <a:ext cx="2330485" cy="16893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 i="1" dirty="0"/>
          </a:p>
        </p:txBody>
      </p:sp>
      <p:sp>
        <p:nvSpPr>
          <p:cNvPr id="62" name="Text Box 38"/>
          <p:cNvSpPr txBox="1">
            <a:spLocks noChangeArrowheads="1"/>
          </p:cNvSpPr>
          <p:nvPr/>
        </p:nvSpPr>
        <p:spPr bwMode="auto">
          <a:xfrm>
            <a:off x="3056606" y="4719280"/>
            <a:ext cx="161766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PT" sz="1400" dirty="0"/>
              <a:t>Transmission rate</a:t>
            </a:r>
            <a:endParaRPr lang="el-GR" sz="1400" baseline="-25000" dirty="0"/>
          </a:p>
        </p:txBody>
      </p:sp>
      <p:grpSp>
        <p:nvGrpSpPr>
          <p:cNvPr id="63" name="Group 40"/>
          <p:cNvGrpSpPr>
            <a:grpSpLocks/>
          </p:cNvGrpSpPr>
          <p:nvPr/>
        </p:nvGrpSpPr>
        <p:grpSpPr bwMode="auto">
          <a:xfrm>
            <a:off x="362618" y="2571393"/>
            <a:ext cx="3565525" cy="3097212"/>
            <a:chOff x="3522" y="2046"/>
            <a:chExt cx="2246" cy="1951"/>
          </a:xfrm>
        </p:grpSpPr>
        <p:sp>
          <p:nvSpPr>
            <p:cNvPr id="64" name="Rectangle 42"/>
            <p:cNvSpPr>
              <a:spLocks noChangeArrowheads="1"/>
            </p:cNvSpPr>
            <p:nvPr/>
          </p:nvSpPr>
          <p:spPr bwMode="auto">
            <a:xfrm>
              <a:off x="4021" y="2794"/>
              <a:ext cx="1202" cy="975"/>
            </a:xfrm>
            <a:prstGeom prst="rect">
              <a:avLst/>
            </a:prstGeom>
            <a:solidFill>
              <a:srgbClr val="0099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PT" sz="2000" dirty="0">
                <a:solidFill>
                  <a:srgbClr val="0099CC"/>
                </a:solidFill>
              </a:endParaRPr>
            </a:p>
          </p:txBody>
        </p:sp>
        <p:sp>
          <p:nvSpPr>
            <p:cNvPr id="65" name="Line 24"/>
            <p:cNvSpPr>
              <a:spLocks noChangeShapeType="1"/>
            </p:cNvSpPr>
            <p:nvPr/>
          </p:nvSpPr>
          <p:spPr bwMode="auto">
            <a:xfrm>
              <a:off x="4021" y="2409"/>
              <a:ext cx="0" cy="13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pt-PT" dirty="0"/>
            </a:p>
          </p:txBody>
        </p:sp>
        <p:sp>
          <p:nvSpPr>
            <p:cNvPr id="66" name="Line 25"/>
            <p:cNvSpPr>
              <a:spLocks noChangeShapeType="1"/>
            </p:cNvSpPr>
            <p:nvPr/>
          </p:nvSpPr>
          <p:spPr bwMode="auto">
            <a:xfrm>
              <a:off x="4021" y="3769"/>
              <a:ext cx="174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pt-PT" dirty="0"/>
            </a:p>
          </p:txBody>
        </p:sp>
        <p:sp>
          <p:nvSpPr>
            <p:cNvPr id="67" name="Oval 45"/>
            <p:cNvSpPr>
              <a:spLocks noChangeArrowheads="1"/>
            </p:cNvSpPr>
            <p:nvPr/>
          </p:nvSpPr>
          <p:spPr bwMode="auto">
            <a:xfrm>
              <a:off x="4747" y="2477"/>
              <a:ext cx="862" cy="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8" name="Text Box 27"/>
            <p:cNvSpPr txBox="1">
              <a:spLocks noChangeArrowheads="1"/>
            </p:cNvSpPr>
            <p:nvPr/>
          </p:nvSpPr>
          <p:spPr bwMode="auto">
            <a:xfrm>
              <a:off x="3528" y="2634"/>
              <a:ext cx="47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pt-PT" sz="2000" dirty="0"/>
                <a:t>H(M)</a:t>
              </a:r>
            </a:p>
          </p:txBody>
        </p:sp>
        <p:sp>
          <p:nvSpPr>
            <p:cNvPr id="69" name="Line 28"/>
            <p:cNvSpPr>
              <a:spLocks noChangeShapeType="1"/>
            </p:cNvSpPr>
            <p:nvPr/>
          </p:nvSpPr>
          <p:spPr bwMode="auto">
            <a:xfrm>
              <a:off x="4747" y="2794"/>
              <a:ext cx="0" cy="9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pt-PT" dirty="0"/>
            </a:p>
          </p:txBody>
        </p:sp>
        <p:sp>
          <p:nvSpPr>
            <p:cNvPr id="70" name="Line 29"/>
            <p:cNvSpPr>
              <a:spLocks noChangeShapeType="1"/>
            </p:cNvSpPr>
            <p:nvPr/>
          </p:nvSpPr>
          <p:spPr bwMode="auto">
            <a:xfrm flipH="1">
              <a:off x="3999" y="2794"/>
              <a:ext cx="7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pt-PT" dirty="0"/>
            </a:p>
          </p:txBody>
        </p:sp>
        <p:sp>
          <p:nvSpPr>
            <p:cNvPr id="71" name="Text Box 30"/>
            <p:cNvSpPr txBox="1">
              <a:spLocks noChangeArrowheads="1"/>
            </p:cNvSpPr>
            <p:nvPr/>
          </p:nvSpPr>
          <p:spPr bwMode="auto">
            <a:xfrm>
              <a:off x="4652" y="3746"/>
              <a:ext cx="2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pt-PT" sz="2000" dirty="0"/>
                <a:t>C</a:t>
              </a:r>
              <a:r>
                <a:rPr lang="pt-PT" sz="2000" baseline="-25000" dirty="0"/>
                <a:t>S</a:t>
              </a:r>
            </a:p>
          </p:txBody>
        </p:sp>
        <p:sp>
          <p:nvSpPr>
            <p:cNvPr id="72" name="Line 31"/>
            <p:cNvSpPr>
              <a:spLocks noChangeShapeType="1"/>
            </p:cNvSpPr>
            <p:nvPr/>
          </p:nvSpPr>
          <p:spPr bwMode="auto">
            <a:xfrm>
              <a:off x="5201" y="3270"/>
              <a:ext cx="0" cy="4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pt-PT" dirty="0"/>
            </a:p>
          </p:txBody>
        </p:sp>
        <p:sp>
          <p:nvSpPr>
            <p:cNvPr id="73" name="Text Box 32"/>
            <p:cNvSpPr txBox="1">
              <a:spLocks noChangeArrowheads="1"/>
            </p:cNvSpPr>
            <p:nvPr/>
          </p:nvSpPr>
          <p:spPr bwMode="auto">
            <a:xfrm>
              <a:off x="5042" y="3747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pt-PT" sz="2000" dirty="0"/>
                <a:t>C</a:t>
              </a:r>
              <a:r>
                <a:rPr lang="pt-PT" sz="2000" baseline="-25000" dirty="0"/>
                <a:t>M</a:t>
              </a:r>
            </a:p>
          </p:txBody>
        </p:sp>
        <p:sp>
          <p:nvSpPr>
            <p:cNvPr id="74" name="Line 33"/>
            <p:cNvSpPr>
              <a:spLocks noChangeShapeType="1"/>
            </p:cNvSpPr>
            <p:nvPr/>
          </p:nvSpPr>
          <p:spPr bwMode="auto">
            <a:xfrm flipH="1">
              <a:off x="4044" y="3247"/>
              <a:ext cx="115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pt-PT" dirty="0"/>
            </a:p>
          </p:txBody>
        </p:sp>
        <p:sp>
          <p:nvSpPr>
            <p:cNvPr id="75" name="Text Box 34"/>
            <p:cNvSpPr txBox="1">
              <a:spLocks noChangeArrowheads="1"/>
            </p:cNvSpPr>
            <p:nvPr/>
          </p:nvSpPr>
          <p:spPr bwMode="auto">
            <a:xfrm>
              <a:off x="3737" y="3089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pt-PT" sz="2000" dirty="0"/>
                <a:t>D</a:t>
              </a:r>
            </a:p>
          </p:txBody>
        </p:sp>
        <p:sp>
          <p:nvSpPr>
            <p:cNvPr id="76" name="Oval 54"/>
            <p:cNvSpPr>
              <a:spLocks noChangeArrowheads="1"/>
            </p:cNvSpPr>
            <p:nvPr/>
          </p:nvSpPr>
          <p:spPr bwMode="auto">
            <a:xfrm>
              <a:off x="4701" y="2727"/>
              <a:ext cx="91" cy="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7" name="Oval 55"/>
            <p:cNvSpPr>
              <a:spLocks noChangeArrowheads="1"/>
            </p:cNvSpPr>
            <p:nvPr/>
          </p:nvSpPr>
          <p:spPr bwMode="auto">
            <a:xfrm>
              <a:off x="4702" y="2726"/>
              <a:ext cx="91" cy="90"/>
            </a:xfrm>
            <a:prstGeom prst="ellipse">
              <a:avLst/>
            </a:prstGeom>
            <a:solidFill>
              <a:srgbClr val="CC006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8" name="Oval 56"/>
            <p:cNvSpPr>
              <a:spLocks noChangeArrowheads="1"/>
            </p:cNvSpPr>
            <p:nvPr/>
          </p:nvSpPr>
          <p:spPr bwMode="auto">
            <a:xfrm>
              <a:off x="5155" y="3203"/>
              <a:ext cx="91" cy="90"/>
            </a:xfrm>
            <a:prstGeom prst="ellipse">
              <a:avLst/>
            </a:prstGeom>
            <a:solidFill>
              <a:srgbClr val="CC006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9" name="Text Box 39"/>
            <p:cNvSpPr txBox="1">
              <a:spLocks noChangeArrowheads="1"/>
            </p:cNvSpPr>
            <p:nvPr/>
          </p:nvSpPr>
          <p:spPr bwMode="auto">
            <a:xfrm>
              <a:off x="3522" y="2046"/>
              <a:ext cx="1019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pt-PT" sz="1600" dirty="0"/>
                <a:t>equivocation rate</a:t>
              </a:r>
              <a:endParaRPr lang="el-GR" sz="1600" baseline="-25000" dirty="0"/>
            </a:p>
          </p:txBody>
        </p:sp>
      </p:grpSp>
      <p:graphicFrame>
        <p:nvGraphicFramePr>
          <p:cNvPr id="81" name="Tabela 5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586297063"/>
              </p:ext>
            </p:extLst>
          </p:nvPr>
        </p:nvGraphicFramePr>
        <p:xfrm>
          <a:off x="-86454" y="6609204"/>
          <a:ext cx="7308000" cy="265106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{073A0DAA-6AF3-43AB-8588-CEC1D06C72B9}</a:tableStyleId>
              </a:tblPr>
              <a:tblGrid>
                <a:gridCol w="1044000"/>
                <a:gridCol w="1044000"/>
                <a:gridCol w="1044000"/>
                <a:gridCol w="1044000"/>
                <a:gridCol w="1044000"/>
                <a:gridCol w="904647"/>
                <a:gridCol w="1183353"/>
              </a:tblGrid>
              <a:tr h="265106">
                <a:tc>
                  <a:txBody>
                    <a:bodyPr/>
                    <a:lstStyle/>
                    <a:p>
                      <a:pPr algn="ctr"/>
                      <a:r>
                        <a:rPr lang="pt-PT" sz="1050" dirty="0" smtClean="0">
                          <a:solidFill>
                            <a:schemeClr val="tx1"/>
                          </a:solidFill>
                        </a:rPr>
                        <a:t>1. Motivation</a:t>
                      </a:r>
                      <a:endParaRPr lang="pt-PT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2. Prob. Stat.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3. Rx</a:t>
                      </a:r>
                      <a:r>
                        <a:rPr lang="pt-PT" sz="10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Filter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4. Tx Filter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5. Algorithm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6. Results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7. Conclusions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88938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17722" y="2037744"/>
            <a:ext cx="1333719" cy="56459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TextBox 21"/>
          <p:cNvSpPr txBox="1">
            <a:spLocks noChangeArrowheads="1"/>
          </p:cNvSpPr>
          <p:nvPr/>
        </p:nvSpPr>
        <p:spPr bwMode="auto">
          <a:xfrm>
            <a:off x="1544793" y="2072975"/>
            <a:ext cx="16795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Alice</a:t>
            </a:r>
          </a:p>
        </p:txBody>
      </p:sp>
      <p:sp>
        <p:nvSpPr>
          <p:cNvPr id="6" name="Rectangle 5"/>
          <p:cNvSpPr/>
          <p:nvPr/>
        </p:nvSpPr>
        <p:spPr>
          <a:xfrm>
            <a:off x="5926654" y="2037744"/>
            <a:ext cx="1412984" cy="56459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TextBox 24"/>
          <p:cNvSpPr txBox="1">
            <a:spLocks noChangeArrowheads="1"/>
          </p:cNvSpPr>
          <p:nvPr/>
        </p:nvSpPr>
        <p:spPr bwMode="auto">
          <a:xfrm>
            <a:off x="5793358" y="2089208"/>
            <a:ext cx="16795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Bob</a:t>
            </a:r>
          </a:p>
        </p:txBody>
      </p:sp>
      <p:sp>
        <p:nvSpPr>
          <p:cNvPr id="8" name="Flowchart: Or 7"/>
          <p:cNvSpPr/>
          <p:nvPr/>
        </p:nvSpPr>
        <p:spPr>
          <a:xfrm>
            <a:off x="4652837" y="2119222"/>
            <a:ext cx="438150" cy="401638"/>
          </a:xfrm>
          <a:prstGeom prst="flowChartOr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9" name="Straight Arrow Connector 8"/>
          <p:cNvCxnSpPr>
            <a:stCxn id="4" idx="3"/>
            <a:endCxn id="8" idx="2"/>
          </p:cNvCxnSpPr>
          <p:nvPr/>
        </p:nvCxnSpPr>
        <p:spPr>
          <a:xfrm>
            <a:off x="3051441" y="2320041"/>
            <a:ext cx="16013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6"/>
            <a:endCxn id="6" idx="1"/>
          </p:cNvCxnSpPr>
          <p:nvPr/>
        </p:nvCxnSpPr>
        <p:spPr>
          <a:xfrm>
            <a:off x="5090987" y="2320041"/>
            <a:ext cx="8356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926654" y="3504166"/>
            <a:ext cx="1412984" cy="52473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TextBox 31"/>
          <p:cNvSpPr txBox="1">
            <a:spLocks noChangeArrowheads="1"/>
          </p:cNvSpPr>
          <p:nvPr/>
        </p:nvSpPr>
        <p:spPr bwMode="auto">
          <a:xfrm>
            <a:off x="5793357" y="3535698"/>
            <a:ext cx="16795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Eve</a:t>
            </a:r>
          </a:p>
        </p:txBody>
      </p:sp>
      <p:sp>
        <p:nvSpPr>
          <p:cNvPr id="13" name="Flowchart: Or 12"/>
          <p:cNvSpPr/>
          <p:nvPr/>
        </p:nvSpPr>
        <p:spPr>
          <a:xfrm>
            <a:off x="4652835" y="3565712"/>
            <a:ext cx="438150" cy="401637"/>
          </a:xfrm>
          <a:prstGeom prst="flowChartOr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4" name="Straight Arrow Connector 13"/>
          <p:cNvCxnSpPr>
            <a:stCxn id="13" idx="6"/>
            <a:endCxn id="11" idx="1"/>
          </p:cNvCxnSpPr>
          <p:nvPr/>
        </p:nvCxnSpPr>
        <p:spPr>
          <a:xfrm>
            <a:off x="5090985" y="3766531"/>
            <a:ext cx="83566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hape 40"/>
          <p:cNvCxnSpPr/>
          <p:nvPr/>
        </p:nvCxnSpPr>
        <p:spPr>
          <a:xfrm rot="16200000" flipH="1">
            <a:off x="3623836" y="2737534"/>
            <a:ext cx="1446492" cy="611505"/>
          </a:xfrm>
          <a:prstGeom prst="bentConnector3">
            <a:avLst>
              <a:gd name="adj1" fmla="val 100136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3" idx="0"/>
          </p:cNvCxnSpPr>
          <p:nvPr/>
        </p:nvCxnSpPr>
        <p:spPr>
          <a:xfrm rot="5400000">
            <a:off x="4652835" y="3346637"/>
            <a:ext cx="43815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>
            <a:off x="4652835" y="1900147"/>
            <a:ext cx="43815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5"/>
          <p:cNvSpPr txBox="1">
            <a:spLocks noChangeArrowheads="1"/>
          </p:cNvSpPr>
          <p:nvPr/>
        </p:nvSpPr>
        <p:spPr bwMode="auto">
          <a:xfrm>
            <a:off x="3498212" y="1934556"/>
            <a:ext cx="3651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X</a:t>
            </a:r>
          </a:p>
        </p:txBody>
      </p:sp>
      <p:sp>
        <p:nvSpPr>
          <p:cNvPr id="19" name="TextBox 46"/>
          <p:cNvSpPr txBox="1">
            <a:spLocks noChangeArrowheads="1"/>
          </p:cNvSpPr>
          <p:nvPr/>
        </p:nvSpPr>
        <p:spPr bwMode="auto">
          <a:xfrm>
            <a:off x="5326255" y="1944539"/>
            <a:ext cx="3651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Y</a:t>
            </a:r>
          </a:p>
        </p:txBody>
      </p:sp>
      <p:sp>
        <p:nvSpPr>
          <p:cNvPr id="20" name="TextBox 47"/>
          <p:cNvSpPr txBox="1">
            <a:spLocks noChangeArrowheads="1"/>
          </p:cNvSpPr>
          <p:nvPr/>
        </p:nvSpPr>
        <p:spPr bwMode="auto">
          <a:xfrm>
            <a:off x="5326256" y="3360687"/>
            <a:ext cx="3651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Z</a:t>
            </a:r>
          </a:p>
        </p:txBody>
      </p:sp>
      <p:sp>
        <p:nvSpPr>
          <p:cNvPr id="21" name="TextBox 48"/>
          <p:cNvSpPr txBox="1">
            <a:spLocks noChangeArrowheads="1"/>
          </p:cNvSpPr>
          <p:nvPr/>
        </p:nvSpPr>
        <p:spPr bwMode="auto">
          <a:xfrm>
            <a:off x="4579810" y="1285953"/>
            <a:ext cx="584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en-US" b="1" baseline="-25000" dirty="0">
                <a:latin typeface="Verdana" pitchFamily="34" charset="0"/>
                <a:ea typeface="Verdana" pitchFamily="34" charset="0"/>
                <a:cs typeface="Verdana" pitchFamily="34" charset="0"/>
              </a:rPr>
              <a:t>M</a:t>
            </a:r>
          </a:p>
        </p:txBody>
      </p:sp>
      <p:sp>
        <p:nvSpPr>
          <p:cNvPr id="22" name="TextBox 49"/>
          <p:cNvSpPr txBox="1">
            <a:spLocks noChangeArrowheads="1"/>
          </p:cNvSpPr>
          <p:nvPr/>
        </p:nvSpPr>
        <p:spPr bwMode="auto">
          <a:xfrm>
            <a:off x="4579810" y="2758230"/>
            <a:ext cx="584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en-US" b="1" baseline="-25000" dirty="0">
                <a:latin typeface="Verdana" pitchFamily="34" charset="0"/>
                <a:ea typeface="Verdana" pitchFamily="34" charset="0"/>
                <a:cs typeface="Verdana" pitchFamily="34" charset="0"/>
              </a:rPr>
              <a:t>W</a:t>
            </a:r>
          </a:p>
        </p:txBody>
      </p:sp>
      <p:sp>
        <p:nvSpPr>
          <p:cNvPr id="23" name="TextBox 50"/>
          <p:cNvSpPr txBox="1">
            <a:spLocks noChangeArrowheads="1"/>
          </p:cNvSpPr>
          <p:nvPr/>
        </p:nvSpPr>
        <p:spPr bwMode="auto">
          <a:xfrm>
            <a:off x="67201" y="4885362"/>
            <a:ext cx="89820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000" b="1" u="sng" dirty="0">
                <a:latin typeface="Verdana" pitchFamily="34" charset="0"/>
                <a:ea typeface="Verdana" pitchFamily="34" charset="0"/>
                <a:cs typeface="Verdana" pitchFamily="34" charset="0"/>
              </a:rPr>
              <a:t>Secrecy Capacity:</a:t>
            </a:r>
            <a:r>
              <a:rPr lang="en-US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C</a:t>
            </a:r>
            <a:r>
              <a:rPr lang="en-US" sz="2000" b="1" baseline="-25000" dirty="0">
                <a:latin typeface="Verdana" pitchFamily="34" charset="0"/>
                <a:ea typeface="Verdana" pitchFamily="34" charset="0"/>
                <a:cs typeface="Verdana" pitchFamily="34" charset="0"/>
              </a:rPr>
              <a:t>s</a:t>
            </a:r>
            <a:r>
              <a:rPr lang="en-US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=C</a:t>
            </a:r>
            <a:r>
              <a:rPr lang="en-US" sz="2000" b="1" baseline="-25000" dirty="0">
                <a:latin typeface="Verdana" pitchFamily="34" charset="0"/>
                <a:ea typeface="Verdana" pitchFamily="34" charset="0"/>
                <a:cs typeface="Verdana" pitchFamily="34" charset="0"/>
              </a:rPr>
              <a:t>M</a:t>
            </a:r>
            <a:r>
              <a:rPr lang="en-US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-C</a:t>
            </a:r>
            <a:r>
              <a:rPr lang="en-US" sz="2000" b="1" baseline="-25000" dirty="0">
                <a:latin typeface="Verdana" pitchFamily="34" charset="0"/>
                <a:ea typeface="Verdana" pitchFamily="34" charset="0"/>
                <a:cs typeface="Verdana" pitchFamily="34" charset="0"/>
              </a:rPr>
              <a:t>W</a:t>
            </a:r>
            <a:r>
              <a:rPr lang="en-US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=log</a:t>
            </a:r>
            <a:r>
              <a:rPr lang="en-US" sz="2000" b="1" baseline="-25000" dirty="0">
                <a:latin typeface="Verdana" pitchFamily="34" charset="0"/>
                <a:ea typeface="Verdana" pitchFamily="34" charset="0"/>
                <a:cs typeface="Verdana" pitchFamily="34" charset="0"/>
              </a:rPr>
              <a:t>2</a:t>
            </a:r>
            <a:r>
              <a:rPr lang="en-US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(1+P/N</a:t>
            </a:r>
            <a:r>
              <a:rPr lang="en-US" sz="2000" b="1" baseline="-25000" dirty="0">
                <a:latin typeface="Verdana" pitchFamily="34" charset="0"/>
                <a:ea typeface="Verdana" pitchFamily="34" charset="0"/>
                <a:cs typeface="Verdana" pitchFamily="34" charset="0"/>
              </a:rPr>
              <a:t>M</a:t>
            </a:r>
            <a:r>
              <a:rPr lang="en-US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  <a:r>
              <a:rPr lang="en-US" sz="2000" b="1" dirty="0">
                <a:latin typeface="Verdana" pitchFamily="34" charset="0"/>
                <a:ea typeface="Verdana" pitchFamily="34" charset="0"/>
                <a:cs typeface="Verdana" pitchFamily="34" charset="0"/>
                <a:sym typeface="Symbol" pitchFamily="18" charset="2"/>
              </a:rPr>
              <a:t></a:t>
            </a:r>
            <a:r>
              <a:rPr lang="en-US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log</a:t>
            </a:r>
            <a:r>
              <a:rPr lang="en-US" sz="2000" b="1" baseline="-25000" dirty="0">
                <a:latin typeface="Verdana" pitchFamily="34" charset="0"/>
                <a:ea typeface="Verdana" pitchFamily="34" charset="0"/>
                <a:cs typeface="Verdana" pitchFamily="34" charset="0"/>
              </a:rPr>
              <a:t>2</a:t>
            </a:r>
            <a:r>
              <a:rPr lang="en-US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(1+P/N</a:t>
            </a:r>
            <a:r>
              <a:rPr lang="en-US" sz="2000" b="1" baseline="-25000" dirty="0">
                <a:latin typeface="Verdana" pitchFamily="34" charset="0"/>
                <a:ea typeface="Verdana" pitchFamily="34" charset="0"/>
                <a:cs typeface="Verdana" pitchFamily="34" charset="0"/>
              </a:rPr>
              <a:t>W</a:t>
            </a:r>
            <a:r>
              <a:rPr lang="en-US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  <a:endParaRPr lang="en-US" sz="20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450" y="6094413"/>
            <a:ext cx="40105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b="1" dirty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[Leung and Hellman’78]</a:t>
            </a:r>
            <a:endParaRPr lang="pt-PT" sz="2000" b="1" dirty="0">
              <a:solidFill>
                <a:srgbClr val="262673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928663" y="1"/>
            <a:ext cx="7343772" cy="1041397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Why? 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Gaussian Wiretap Channel</a:t>
            </a:r>
            <a:endParaRPr lang="en-US" sz="3200" b="1" dirty="0">
              <a:solidFill>
                <a:sysClr val="windowText" lastClr="00000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58" name="TextBox 50"/>
          <p:cNvSpPr txBox="1">
            <a:spLocks noChangeArrowheads="1"/>
          </p:cNvSpPr>
          <p:nvPr/>
        </p:nvSpPr>
        <p:spPr bwMode="auto">
          <a:xfrm>
            <a:off x="76478" y="5411600"/>
            <a:ext cx="89820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Positive Secrecy Capacity -&gt; degraded scenario</a:t>
            </a:r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59" name="Tabela 5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586297063"/>
              </p:ext>
            </p:extLst>
          </p:nvPr>
        </p:nvGraphicFramePr>
        <p:xfrm>
          <a:off x="-86454" y="6609204"/>
          <a:ext cx="7308000" cy="265106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{073A0DAA-6AF3-43AB-8588-CEC1D06C72B9}</a:tableStyleId>
              </a:tblPr>
              <a:tblGrid>
                <a:gridCol w="1044000"/>
                <a:gridCol w="1044000"/>
                <a:gridCol w="1044000"/>
                <a:gridCol w="1044000"/>
                <a:gridCol w="1044000"/>
                <a:gridCol w="904647"/>
                <a:gridCol w="1183353"/>
              </a:tblGrid>
              <a:tr h="265106">
                <a:tc>
                  <a:txBody>
                    <a:bodyPr/>
                    <a:lstStyle/>
                    <a:p>
                      <a:pPr algn="ctr"/>
                      <a:r>
                        <a:rPr lang="pt-PT" sz="1050" dirty="0" smtClean="0">
                          <a:solidFill>
                            <a:schemeClr val="tx1"/>
                          </a:solidFill>
                        </a:rPr>
                        <a:t>1. Motivation</a:t>
                      </a:r>
                      <a:endParaRPr lang="pt-PT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2. Prob. Stat.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3. Rx</a:t>
                      </a:r>
                      <a:r>
                        <a:rPr lang="pt-PT" sz="10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Filter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4. Tx Filter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5. Algorithm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6. Results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7. Conclusions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14287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472" y="928670"/>
            <a:ext cx="7929618" cy="28575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 dirty="0"/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928663" y="1"/>
            <a:ext cx="7343772" cy="1041397"/>
          </a:xfrm>
          <a:prstGeom prst="rect">
            <a:avLst/>
          </a:prstGeom>
        </p:spPr>
        <p:txBody>
          <a:bodyPr vert="horz" lIns="91429" tIns="45715" rIns="91429" bIns="45715" rtlCol="0" anchor="ctr">
            <a:normAutofit fontScale="925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Filter design with secrecy constraints</a:t>
            </a: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571472" y="3857628"/>
            <a:ext cx="7929618" cy="2286016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 dirty="0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-183566"/>
            <a:ext cx="184712" cy="36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5025" y="1100138"/>
            <a:ext cx="7441752" cy="267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1" name="Grupo 60"/>
          <p:cNvGrpSpPr/>
          <p:nvPr/>
        </p:nvGrpSpPr>
        <p:grpSpPr>
          <a:xfrm>
            <a:off x="2071670" y="3897626"/>
            <a:ext cx="5000660" cy="2213864"/>
            <a:chOff x="857224" y="3897626"/>
            <a:chExt cx="5000660" cy="2213864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57224" y="3897626"/>
              <a:ext cx="5000660" cy="7458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36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57224" y="4786322"/>
              <a:ext cx="4872072" cy="7858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8" name="Grupo 57"/>
            <p:cNvGrpSpPr/>
            <p:nvPr/>
          </p:nvGrpSpPr>
          <p:grpSpPr>
            <a:xfrm>
              <a:off x="1000100" y="5357826"/>
              <a:ext cx="2643206" cy="753664"/>
              <a:chOff x="2862263" y="4976828"/>
              <a:chExt cx="2338387" cy="666750"/>
            </a:xfrm>
          </p:grpSpPr>
          <p:pic>
            <p:nvPicPr>
              <p:cNvPr id="14339" name="Picture 5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62263" y="4976828"/>
                <a:ext cx="1781175" cy="666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40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572000" y="5072074"/>
                <a:ext cx="628650" cy="5000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9" name="TextBox 46"/>
            <p:cNvSpPr txBox="1"/>
            <p:nvPr/>
          </p:nvSpPr>
          <p:spPr>
            <a:xfrm>
              <a:off x="977922" y="4415861"/>
              <a:ext cx="9508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s.t</a:t>
              </a:r>
              <a:r>
                <a:rPr lang="en-US" sz="3200" dirty="0"/>
                <a:t>.</a:t>
              </a:r>
            </a:p>
          </p:txBody>
        </p:sp>
      </p:grpSp>
      <p:graphicFrame>
        <p:nvGraphicFramePr>
          <p:cNvPr id="20" name="Tabela 5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047279170"/>
              </p:ext>
            </p:extLst>
          </p:nvPr>
        </p:nvGraphicFramePr>
        <p:xfrm>
          <a:off x="-86454" y="6609204"/>
          <a:ext cx="7308000" cy="265106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{073A0DAA-6AF3-43AB-8588-CEC1D06C72B9}</a:tableStyleId>
              </a:tblPr>
              <a:tblGrid>
                <a:gridCol w="1044000"/>
                <a:gridCol w="1044000"/>
                <a:gridCol w="1044000"/>
                <a:gridCol w="1044000"/>
                <a:gridCol w="1044000"/>
                <a:gridCol w="904647"/>
                <a:gridCol w="1183353"/>
              </a:tblGrid>
              <a:tr h="265106"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1. Motivation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50" b="1" dirty="0" smtClean="0">
                          <a:solidFill>
                            <a:schemeClr val="tx1"/>
                          </a:solidFill>
                        </a:rPr>
                        <a:t>2. Prob. Stat.</a:t>
                      </a:r>
                      <a:endParaRPr lang="pt-PT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3. Rx</a:t>
                      </a:r>
                      <a:r>
                        <a:rPr lang="pt-PT" sz="10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Filter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4. Tx Filter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5. Algorithm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6. Results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7. Conclusions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71415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87172" y="1099495"/>
            <a:ext cx="4963690" cy="900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itle 1"/>
          <p:cNvSpPr txBox="1">
            <a:spLocks/>
          </p:cNvSpPr>
          <p:nvPr/>
        </p:nvSpPr>
        <p:spPr>
          <a:xfrm>
            <a:off x="928663" y="1"/>
            <a:ext cx="7343772" cy="1041397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Optimal Receive Filter</a:t>
            </a: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642910" y="857232"/>
            <a:ext cx="7858180" cy="2394200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 dirty="0"/>
          </a:p>
        </p:txBody>
      </p:sp>
      <p:sp>
        <p:nvSpPr>
          <p:cNvPr id="53" name="CaixaDeTexto 52"/>
          <p:cNvSpPr txBox="1"/>
          <p:nvPr/>
        </p:nvSpPr>
        <p:spPr>
          <a:xfrm>
            <a:off x="1428728" y="22461545"/>
            <a:ext cx="3714776" cy="338554"/>
          </a:xfrm>
          <a:prstGeom prst="rect">
            <a:avLst/>
          </a:prstGeom>
          <a:noFill/>
        </p:spPr>
        <p:txBody>
          <a:bodyPr wrap="square" lIns="91429" tIns="45715" rIns="91429" bIns="45715" numCol="2" rtlCol="0">
            <a:spAutoFit/>
          </a:bodyPr>
          <a:lstStyle/>
          <a:p>
            <a:pPr indent="1071434" algn="just"/>
            <a:endParaRPr lang="pt-PT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56"/>
          <p:cNvSpPr/>
          <p:nvPr/>
        </p:nvSpPr>
        <p:spPr>
          <a:xfrm>
            <a:off x="642910" y="3251432"/>
            <a:ext cx="7858180" cy="2892213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 dirty="0"/>
          </a:p>
        </p:txBody>
      </p:sp>
      <p:sp>
        <p:nvSpPr>
          <p:cNvPr id="106" name="Title 1"/>
          <p:cNvSpPr txBox="1">
            <a:spLocks/>
          </p:cNvSpPr>
          <p:nvPr/>
        </p:nvSpPr>
        <p:spPr>
          <a:xfrm>
            <a:off x="1214415" y="738497"/>
            <a:ext cx="6715172" cy="642941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Wiener Filter</a:t>
            </a:r>
          </a:p>
        </p:txBody>
      </p:sp>
      <p:grpSp>
        <p:nvGrpSpPr>
          <p:cNvPr id="108" name="Grupo 107"/>
          <p:cNvGrpSpPr/>
          <p:nvPr/>
        </p:nvGrpSpPr>
        <p:grpSpPr>
          <a:xfrm>
            <a:off x="1797610" y="1747985"/>
            <a:ext cx="5538815" cy="792927"/>
            <a:chOff x="962010" y="2026811"/>
            <a:chExt cx="5538815" cy="792927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62010" y="2195818"/>
              <a:ext cx="1109660" cy="518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000232" y="2026811"/>
              <a:ext cx="4500593" cy="7929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7" name="Grupo 106"/>
          <p:cNvGrpSpPr/>
          <p:nvPr/>
        </p:nvGrpSpPr>
        <p:grpSpPr>
          <a:xfrm>
            <a:off x="1844072" y="2427672"/>
            <a:ext cx="5429288" cy="749072"/>
            <a:chOff x="1071538" y="2714620"/>
            <a:chExt cx="5429288" cy="749072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066928" y="2714620"/>
              <a:ext cx="4433898" cy="74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071538" y="2909645"/>
              <a:ext cx="838198" cy="3764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9" name="Title 1"/>
          <p:cNvSpPr txBox="1">
            <a:spLocks/>
          </p:cNvSpPr>
          <p:nvPr/>
        </p:nvSpPr>
        <p:spPr>
          <a:xfrm>
            <a:off x="1214415" y="3232417"/>
            <a:ext cx="6715172" cy="642941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Zero Forcing Filter</a:t>
            </a: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318908" y="3730688"/>
                <a:ext cx="4483150" cy="6641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PT" sz="2600" i="1">
                              <a:latin typeface="Cambria Math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pt-PT" sz="26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pt-PT" sz="2600" b="1" i="1">
                                  <a:latin typeface="Cambria Math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pt-PT" sz="2600" i="1">
                                  <a:latin typeface="Cambria Math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pt-PT" sz="26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e>
                        <m:sup>
                          <m:r>
                            <a:rPr lang="pt-PT" sz="2600" i="1">
                              <a:latin typeface="Cambria Math"/>
                            </a:rPr>
                            <m:t>𝑍𝐹</m:t>
                          </m:r>
                        </m:sup>
                      </m:sSup>
                      <m:r>
                        <a:rPr lang="pt-PT" sz="2600" i="1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pt-PT" sz="26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6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PT" sz="26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pt-PT" sz="2600" b="1" i="1">
                                      <a:latin typeface="Cambria Math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pt-PT" sz="2600" i="1">
                                      <a:latin typeface="Cambria Math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pt-PT" sz="2600" i="1">
                                      <a:latin typeface="Cambria Math"/>
                                    </a:rPr>
                                    <m:t>†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pt-PT" sz="26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PT" sz="2600" b="1" i="1">
                                      <a:latin typeface="Cambria Math"/>
                                    </a:rPr>
                                    <m:t>𝑯</m:t>
                                  </m:r>
                                </m:e>
                                <m:sup>
                                  <m:r>
                                    <a:rPr lang="pt-PT" sz="2600" i="1">
                                      <a:latin typeface="Cambria Math"/>
                                    </a:rPr>
                                    <m:t>†</m:t>
                                  </m:r>
                                </m:sup>
                              </m:sSup>
                              <m:r>
                                <a:rPr lang="pt-PT" sz="2600" b="1" i="1">
                                  <a:latin typeface="Cambria Math"/>
                                </a:rPr>
                                <m:t>𝑯</m:t>
                              </m:r>
                              <m:sSub>
                                <m:sSubPr>
                                  <m:ctrlPr>
                                    <a:rPr lang="pt-PT" sz="2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 b="1" i="1">
                                      <a:latin typeface="Cambria Math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pt-PT" sz="2600" i="1">
                                      <a:latin typeface="Cambria Math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PT" sz="26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pt-PT" sz="26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PT" sz="2600" b="1" i="1">
                              <a:latin typeface="Cambria Math"/>
                            </a:rPr>
                            <m:t>𝑯</m:t>
                          </m:r>
                        </m:e>
                        <m:sub>
                          <m:r>
                            <a:rPr lang="pt-PT" sz="2600" i="1">
                              <a:latin typeface="Cambria Math"/>
                            </a:rPr>
                            <m:t>𝑇</m:t>
                          </m:r>
                        </m:sub>
                        <m:sup>
                          <m:r>
                            <a:rPr lang="pt-PT" sz="2600" i="1">
                              <a:latin typeface="Cambria Math"/>
                            </a:rPr>
                            <m:t>†</m:t>
                          </m:r>
                        </m:sup>
                      </m:sSubSup>
                      <m:sSup>
                        <m:sSupPr>
                          <m:ctrlPr>
                            <a:rPr lang="pt-PT" sz="26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PT" sz="2600" b="1" i="1">
                              <a:latin typeface="Cambria Math"/>
                            </a:rPr>
                            <m:t>𝑯</m:t>
                          </m:r>
                        </m:e>
                        <m:sup>
                          <m:r>
                            <a:rPr lang="pt-PT" sz="2600" i="1">
                              <a:latin typeface="Cambria Math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pt-PT" sz="26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908" y="3730688"/>
                <a:ext cx="4483150" cy="66415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292514" y="4329402"/>
                <a:ext cx="6590503" cy="18903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600" i="1">
                          <a:latin typeface="Cambria Math"/>
                        </a:rPr>
                        <m:t>𝑀𝑆</m:t>
                      </m:r>
                      <m:sSubSup>
                        <m:sSubSupPr>
                          <m:ctrlPr>
                            <a:rPr lang="pt-PT" sz="26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pt-PT" sz="2600" i="1">
                              <a:latin typeface="Cambria Math"/>
                            </a:rPr>
                            <m:t>𝐸</m:t>
                          </m:r>
                        </m:sub>
                        <m:sup>
                          <m:r>
                            <a:rPr lang="pt-PT" sz="2600" i="1">
                              <a:latin typeface="Cambria Math"/>
                            </a:rPr>
                            <m:t>𝑍𝐹</m:t>
                          </m:r>
                        </m:sup>
                      </m:sSubSup>
                      <m:r>
                        <a:rPr lang="pt-PT" sz="2600" i="1">
                          <a:latin typeface="Cambria Math"/>
                        </a:rPr>
                        <m:t>=</m:t>
                      </m:r>
                      <m:r>
                        <a:rPr lang="pt-PT" sz="2600" i="1">
                          <a:latin typeface="Cambria Math"/>
                        </a:rPr>
                        <m:t>𝑡𝑟</m:t>
                      </m:r>
                      <m:d>
                        <m:dPr>
                          <m:ctrlPr>
                            <a:rPr lang="pt-PT" sz="26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6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6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pt-PT" sz="26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PT" sz="2600" b="1" i="1">
                                          <a:latin typeface="Cambria Math"/>
                                        </a:rPr>
                                        <m:t>𝑯</m:t>
                                      </m:r>
                                    </m:e>
                                    <m:sub>
                                      <m:r>
                                        <a:rPr lang="pt-PT" sz="2600" i="1">
                                          <a:latin typeface="Cambria Math"/>
                                        </a:rPr>
                                        <m:t>𝑇</m:t>
                                      </m:r>
                                    </m:sub>
                                    <m:sup>
                                      <m:r>
                                        <a:rPr lang="pt-PT" sz="2600" i="1">
                                          <a:latin typeface="Cambria Math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pt-PT" sz="26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PT" sz="2600" b="1" i="1">
                                          <a:latin typeface="Cambria Math"/>
                                        </a:rPr>
                                        <m:t>𝑯</m:t>
                                      </m:r>
                                    </m:e>
                                    <m:sub>
                                      <m:r>
                                        <a:rPr lang="pt-PT" sz="2600" i="1">
                                          <a:latin typeface="Cambria Math"/>
                                        </a:rPr>
                                        <m:t>𝐸</m:t>
                                      </m:r>
                                    </m:sub>
                                    <m:sup>
                                      <m:r>
                                        <a:rPr lang="pt-PT" sz="2600" i="1">
                                          <a:latin typeface="Cambria Math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pt-PT" sz="26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600" b="1" i="1">
                                          <a:latin typeface="Cambria Math"/>
                                        </a:rPr>
                                        <m:t>𝑯</m:t>
                                      </m:r>
                                    </m:e>
                                    <m:sub>
                                      <m:r>
                                        <a:rPr lang="pt-PT" sz="2600" i="1">
                                          <a:latin typeface="Cambria Math"/>
                                        </a:rPr>
                                        <m:t>𝐸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PT" sz="26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600" b="1" i="1">
                                          <a:latin typeface="Cambria Math"/>
                                        </a:rPr>
                                        <m:t>𝑯</m:t>
                                      </m:r>
                                    </m:e>
                                    <m:sub>
                                      <m:r>
                                        <a:rPr lang="pt-PT" sz="2600" i="1">
                                          <a:latin typeface="Cambria Math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PT" sz="2600" i="1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PT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600" i="1">
                          <a:latin typeface="Cambria Math"/>
                        </a:rPr>
                        <m:t>𝑀𝑆</m:t>
                      </m:r>
                      <m:sSubSup>
                        <m:sSubSupPr>
                          <m:ctrlPr>
                            <a:rPr lang="pt-PT" sz="26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pt-PT" sz="2600" i="1">
                              <a:latin typeface="Cambria Math"/>
                            </a:rPr>
                            <m:t>𝑀</m:t>
                          </m:r>
                        </m:sub>
                        <m:sup>
                          <m:r>
                            <a:rPr lang="pt-PT" sz="2600" i="1">
                              <a:latin typeface="Cambria Math"/>
                            </a:rPr>
                            <m:t>𝑍𝐹</m:t>
                          </m:r>
                        </m:sup>
                      </m:sSubSup>
                      <m:r>
                        <a:rPr lang="pt-PT" sz="2600" i="1">
                          <a:latin typeface="Cambria Math"/>
                        </a:rPr>
                        <m:t>=</m:t>
                      </m:r>
                      <m:r>
                        <a:rPr lang="pt-PT" sz="2600" i="1">
                          <a:latin typeface="Cambria Math"/>
                        </a:rPr>
                        <m:t>𝑡𝑟</m:t>
                      </m:r>
                      <m:d>
                        <m:dPr>
                          <m:ctrlPr>
                            <a:rPr lang="pt-PT" sz="26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6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6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pt-PT" sz="26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PT" sz="2600" b="1" i="1">
                                          <a:latin typeface="Cambria Math"/>
                                        </a:rPr>
                                        <m:t>𝑯</m:t>
                                      </m:r>
                                    </m:e>
                                    <m:sub>
                                      <m:r>
                                        <a:rPr lang="pt-PT" sz="2600" i="1">
                                          <a:latin typeface="Cambria Math"/>
                                        </a:rPr>
                                        <m:t>𝑇</m:t>
                                      </m:r>
                                    </m:sub>
                                    <m:sup>
                                      <m:r>
                                        <a:rPr lang="pt-PT" sz="2600" i="1">
                                          <a:latin typeface="Cambria Math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pt-PT" sz="26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PT" sz="2600" b="1" i="1">
                                          <a:latin typeface="Cambria Math"/>
                                        </a:rPr>
                                        <m:t>𝑯</m:t>
                                      </m:r>
                                    </m:e>
                                    <m:sub>
                                      <m:r>
                                        <a:rPr lang="pt-PT" sz="2600" i="1">
                                          <a:latin typeface="Cambria Math"/>
                                        </a:rPr>
                                        <m:t>𝑀</m:t>
                                      </m:r>
                                    </m:sub>
                                    <m:sup>
                                      <m:r>
                                        <a:rPr lang="pt-PT" sz="2600" i="1">
                                          <a:latin typeface="Cambria Math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pt-PT" sz="26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600" b="1" i="1">
                                          <a:latin typeface="Cambria Math"/>
                                        </a:rPr>
                                        <m:t>𝑯</m:t>
                                      </m:r>
                                    </m:e>
                                    <m:sub>
                                      <m:r>
                                        <a:rPr lang="pt-PT" sz="2600" i="1">
                                          <a:latin typeface="Cambria Math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PT" sz="26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600" b="1" i="1">
                                          <a:latin typeface="Cambria Math"/>
                                        </a:rPr>
                                        <m:t>𝑯</m:t>
                                      </m:r>
                                    </m:e>
                                    <m:sub>
                                      <m:r>
                                        <a:rPr lang="pt-PT" sz="2600" i="1">
                                          <a:latin typeface="Cambria Math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PT" sz="2600" i="1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PT" sz="26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14" y="4329402"/>
                <a:ext cx="6590503" cy="189038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8" name="Tabela 5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54793004"/>
              </p:ext>
            </p:extLst>
          </p:nvPr>
        </p:nvGraphicFramePr>
        <p:xfrm>
          <a:off x="-86454" y="6609204"/>
          <a:ext cx="7308000" cy="265106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{073A0DAA-6AF3-43AB-8588-CEC1D06C72B9}</a:tableStyleId>
              </a:tblPr>
              <a:tblGrid>
                <a:gridCol w="1044000"/>
                <a:gridCol w="1044000"/>
                <a:gridCol w="1044000"/>
                <a:gridCol w="1044000"/>
                <a:gridCol w="1044000"/>
                <a:gridCol w="904647"/>
                <a:gridCol w="1183353"/>
              </a:tblGrid>
              <a:tr h="265106"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1. Motivation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2. Prob. Stat.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50" dirty="0" smtClean="0">
                          <a:solidFill>
                            <a:schemeClr val="tx1"/>
                          </a:solidFill>
                        </a:rPr>
                        <a:t>3. Rx</a:t>
                      </a:r>
                      <a:r>
                        <a:rPr lang="pt-PT" sz="1050" baseline="0" dirty="0" smtClean="0">
                          <a:solidFill>
                            <a:schemeClr val="tx1"/>
                          </a:solidFill>
                        </a:rPr>
                        <a:t> Filter</a:t>
                      </a:r>
                      <a:endParaRPr lang="pt-PT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4. Tx Filter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5. Algorithm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6. Results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7. Conclusions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24785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714348" y="928670"/>
            <a:ext cx="7715304" cy="2857520"/>
            <a:chOff x="714348" y="1345156"/>
            <a:chExt cx="7715304" cy="2857520"/>
          </a:xfrm>
        </p:grpSpPr>
        <p:sp>
          <p:nvSpPr>
            <p:cNvPr id="5" name="Rectangle 4"/>
            <p:cNvSpPr/>
            <p:nvPr/>
          </p:nvSpPr>
          <p:spPr>
            <a:xfrm>
              <a:off x="714348" y="1345156"/>
              <a:ext cx="7715304" cy="28575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214546" y="2000240"/>
              <a:ext cx="857256" cy="500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86182" y="2000240"/>
              <a:ext cx="857256" cy="500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929322" y="2000240"/>
              <a:ext cx="857256" cy="500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RM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5072066" y="2071678"/>
              <a:ext cx="428628" cy="4286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rot="5400000">
              <a:off x="5142710" y="1857364"/>
              <a:ext cx="286546" cy="7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32"/>
            <p:cNvGrpSpPr/>
            <p:nvPr/>
          </p:nvGrpSpPr>
          <p:grpSpPr>
            <a:xfrm>
              <a:off x="5143504" y="2143116"/>
              <a:ext cx="285752" cy="285752"/>
              <a:chOff x="5143504" y="2143116"/>
              <a:chExt cx="285752" cy="285752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5400000">
                <a:off x="5143504" y="2285992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5143504" y="2285992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/>
            <p:nvPr/>
          </p:nvCxnSpPr>
          <p:spPr>
            <a:xfrm>
              <a:off x="3071802" y="2285992"/>
              <a:ext cx="714380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4643438" y="2285992"/>
              <a:ext cx="42862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5500694" y="2285992"/>
              <a:ext cx="42862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3786182" y="3071810"/>
              <a:ext cx="857256" cy="500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29322" y="3071810"/>
              <a:ext cx="857256" cy="500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RE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072066" y="3143248"/>
              <a:ext cx="428628" cy="4286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 flipH="1" flipV="1">
              <a:off x="5143901" y="3785793"/>
              <a:ext cx="28495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49"/>
            <p:cNvGrpSpPr/>
            <p:nvPr/>
          </p:nvGrpSpPr>
          <p:grpSpPr>
            <a:xfrm>
              <a:off x="5143504" y="3214686"/>
              <a:ext cx="285752" cy="285752"/>
              <a:chOff x="5143504" y="2143116"/>
              <a:chExt cx="285752" cy="285752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 rot="5400000">
                <a:off x="5143504" y="2285992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143504" y="2285992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Arrow Connector 19"/>
            <p:cNvCxnSpPr/>
            <p:nvPr/>
          </p:nvCxnSpPr>
          <p:spPr>
            <a:xfrm>
              <a:off x="4643438" y="3357562"/>
              <a:ext cx="42862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500694" y="3357562"/>
              <a:ext cx="42862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2893207" y="2821777"/>
              <a:ext cx="1071570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3428992" y="3357562"/>
              <a:ext cx="35719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3428992" y="3357562"/>
              <a:ext cx="357190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857356" y="2285992"/>
              <a:ext cx="357190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6786578" y="2285992"/>
              <a:ext cx="571504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6786578" y="3357562"/>
              <a:ext cx="571504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000100" y="2000240"/>
              <a:ext cx="642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Alice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58082" y="1928802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Bob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29520" y="3000372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Eve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29190" y="1345156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N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M</a:t>
              </a:r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357818" y="2928934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Y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E</a:t>
              </a:r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357818" y="1857364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Y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M</a:t>
              </a:r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71604" y="1928802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X</a:t>
              </a:r>
            </a:p>
          </p:txBody>
        </p:sp>
        <p:pic>
          <p:nvPicPr>
            <p:cNvPr id="36" name="Picture 5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929454" y="3071810"/>
              <a:ext cx="250033" cy="285752"/>
            </a:xfrm>
            <a:prstGeom prst="rect">
              <a:avLst/>
            </a:prstGeom>
            <a:noFill/>
          </p:spPr>
        </p:pic>
        <p:pic>
          <p:nvPicPr>
            <p:cNvPr id="37" name="Picture 7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928178" y="2000240"/>
              <a:ext cx="287028" cy="292246"/>
            </a:xfrm>
            <a:prstGeom prst="rect">
              <a:avLst/>
            </a:prstGeom>
            <a:noFill/>
          </p:spPr>
        </p:pic>
      </p:grpSp>
      <p:sp>
        <p:nvSpPr>
          <p:cNvPr id="42" name="Title 1"/>
          <p:cNvSpPr txBox="1">
            <a:spLocks/>
          </p:cNvSpPr>
          <p:nvPr/>
        </p:nvSpPr>
        <p:spPr>
          <a:xfrm>
            <a:off x="928663" y="1"/>
            <a:ext cx="7343772" cy="1041397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Optimal Transmit </a:t>
            </a:r>
            <a:r>
              <a:rPr lang="en-US" sz="3200" b="1" dirty="0" smtClean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Filter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Weiner filters</a:t>
            </a:r>
            <a:endParaRPr lang="en-US" sz="3200" b="1" dirty="0">
              <a:solidFill>
                <a:sysClr val="windowText" lastClr="00000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8662" y="4000505"/>
            <a:ext cx="3143250" cy="638175"/>
          </a:xfrm>
          <a:prstGeom prst="rect">
            <a:avLst/>
          </a:prstGeom>
          <a:noFill/>
        </p:spPr>
      </p:pic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8663" y="4933966"/>
            <a:ext cx="3095625" cy="638175"/>
          </a:xfrm>
          <a:prstGeom prst="rect">
            <a:avLst/>
          </a:prstGeom>
          <a:noFill/>
        </p:spPr>
      </p:pic>
      <p:sp>
        <p:nvSpPr>
          <p:cNvPr id="47" name="TextBox 46"/>
          <p:cNvSpPr txBox="1"/>
          <p:nvPr/>
        </p:nvSpPr>
        <p:spPr>
          <a:xfrm>
            <a:off x="857225" y="4643446"/>
            <a:ext cx="491526" cy="367134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r>
              <a:rPr lang="en-US" dirty="0" smtClean="0"/>
              <a:t>s.t.</a:t>
            </a:r>
            <a:endParaRPr lang="en-US" dirty="0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8663" y="5643579"/>
            <a:ext cx="1285875" cy="428625"/>
          </a:xfrm>
          <a:prstGeom prst="rect">
            <a:avLst/>
          </a:prstGeom>
          <a:noFill/>
        </p:spPr>
      </p:pic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86314" y="3929067"/>
            <a:ext cx="3581400" cy="657225"/>
          </a:xfrm>
          <a:prstGeom prst="rect">
            <a:avLst/>
          </a:prstGeom>
          <a:noFill/>
        </p:spPr>
      </p:pic>
      <p:sp>
        <p:nvSpPr>
          <p:cNvPr id="52" name="TextBox 51"/>
          <p:cNvSpPr txBox="1"/>
          <p:nvPr/>
        </p:nvSpPr>
        <p:spPr>
          <a:xfrm>
            <a:off x="4786315" y="4572008"/>
            <a:ext cx="491526" cy="367134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r>
              <a:rPr lang="en-US" dirty="0" smtClean="0"/>
              <a:t>s.t.</a:t>
            </a:r>
            <a:endParaRPr lang="en-US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14877" y="4929199"/>
            <a:ext cx="3533775" cy="657225"/>
          </a:xfrm>
          <a:prstGeom prst="rect">
            <a:avLst/>
          </a:prstGeom>
          <a:noFill/>
        </p:spPr>
      </p:pic>
      <p:sp>
        <p:nvSpPr>
          <p:cNvPr id="57" name="Rectangle 56"/>
          <p:cNvSpPr/>
          <p:nvPr/>
        </p:nvSpPr>
        <p:spPr>
          <a:xfrm>
            <a:off x="714348" y="3857628"/>
            <a:ext cx="3500462" cy="2286016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14876" y="3857628"/>
            <a:ext cx="3714776" cy="2286016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 dirty="0"/>
          </a:p>
        </p:txBody>
      </p:sp>
      <p:sp>
        <p:nvSpPr>
          <p:cNvPr id="59" name="Right Arrow 58"/>
          <p:cNvSpPr/>
          <p:nvPr/>
        </p:nvSpPr>
        <p:spPr>
          <a:xfrm>
            <a:off x="4357686" y="4714884"/>
            <a:ext cx="285752" cy="50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 dirty="0"/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45025" y="1043355"/>
            <a:ext cx="7441752" cy="267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0" name="Tabela 5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55170729"/>
              </p:ext>
            </p:extLst>
          </p:nvPr>
        </p:nvGraphicFramePr>
        <p:xfrm>
          <a:off x="-86454" y="6609204"/>
          <a:ext cx="7308000" cy="265106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{073A0DAA-6AF3-43AB-8588-CEC1D06C72B9}</a:tableStyleId>
              </a:tblPr>
              <a:tblGrid>
                <a:gridCol w="1044000"/>
                <a:gridCol w="1044000"/>
                <a:gridCol w="1044000"/>
                <a:gridCol w="1044000"/>
                <a:gridCol w="1044000"/>
                <a:gridCol w="904647"/>
                <a:gridCol w="1183353"/>
              </a:tblGrid>
              <a:tr h="265106"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1. Motivation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2. Prob. Stat.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3. Rx</a:t>
                      </a:r>
                      <a:r>
                        <a:rPr lang="pt-PT" sz="10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Filter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50" dirty="0" smtClean="0">
                          <a:solidFill>
                            <a:schemeClr val="tx1"/>
                          </a:solidFill>
                        </a:rPr>
                        <a:t>4. Tx Filter</a:t>
                      </a:r>
                      <a:endParaRPr lang="pt-PT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5. Algorithm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6. Results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7. Conclusions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48121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/>
          <p:nvPr/>
        </p:nvSpPr>
        <p:spPr>
          <a:xfrm>
            <a:off x="714348" y="928670"/>
            <a:ext cx="7715304" cy="23574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6"/>
          <p:cNvSpPr txBox="1"/>
          <p:nvPr/>
        </p:nvSpPr>
        <p:spPr>
          <a:xfrm>
            <a:off x="857224" y="4286256"/>
            <a:ext cx="477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s.t.</a:t>
            </a:r>
            <a:endParaRPr lang="en-US"/>
          </a:p>
        </p:txBody>
      </p:sp>
      <p:sp>
        <p:nvSpPr>
          <p:cNvPr id="6" name="TextBox 51"/>
          <p:cNvSpPr txBox="1"/>
          <p:nvPr/>
        </p:nvSpPr>
        <p:spPr>
          <a:xfrm>
            <a:off x="4895960" y="4286256"/>
            <a:ext cx="461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s.t.</a:t>
            </a:r>
            <a:endParaRPr lang="en-US"/>
          </a:p>
        </p:txBody>
      </p:sp>
      <p:sp>
        <p:nvSpPr>
          <p:cNvPr id="7" name="Rectangle 56"/>
          <p:cNvSpPr/>
          <p:nvPr/>
        </p:nvSpPr>
        <p:spPr>
          <a:xfrm>
            <a:off x="714348" y="3357562"/>
            <a:ext cx="3500462" cy="2786082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57"/>
          <p:cNvSpPr/>
          <p:nvPr/>
        </p:nvSpPr>
        <p:spPr>
          <a:xfrm>
            <a:off x="4857752" y="3357562"/>
            <a:ext cx="3571900" cy="2786082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58"/>
          <p:cNvSpPr/>
          <p:nvPr/>
        </p:nvSpPr>
        <p:spPr>
          <a:xfrm>
            <a:off x="4429124" y="4643446"/>
            <a:ext cx="285752" cy="50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8662" y="3500438"/>
            <a:ext cx="1643074" cy="782104"/>
          </a:xfrm>
          <a:prstGeom prst="rect">
            <a:avLst/>
          </a:prstGeom>
          <a:noFill/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57290" y="4670514"/>
            <a:ext cx="1785950" cy="830188"/>
          </a:xfrm>
          <a:prstGeom prst="rect">
            <a:avLst/>
          </a:prstGeom>
          <a:noFill/>
        </p:spPr>
      </p:pic>
      <p:pic>
        <p:nvPicPr>
          <p:cNvPr id="12" name="Picture 1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57290" y="5643578"/>
            <a:ext cx="642942" cy="328615"/>
          </a:xfrm>
          <a:prstGeom prst="rect">
            <a:avLst/>
          </a:prstGeom>
          <a:noFill/>
        </p:spPr>
      </p:pic>
      <p:pic>
        <p:nvPicPr>
          <p:cNvPr id="13" name="Picture 17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2066" y="3500438"/>
            <a:ext cx="2643207" cy="974551"/>
          </a:xfrm>
          <a:prstGeom prst="rect">
            <a:avLst/>
          </a:prstGeom>
          <a:noFill/>
        </p:spPr>
      </p:pic>
      <p:pic>
        <p:nvPicPr>
          <p:cNvPr id="14" name="Picture 19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95942" y="4643446"/>
            <a:ext cx="1076322" cy="810648"/>
          </a:xfrm>
          <a:prstGeom prst="rect">
            <a:avLst/>
          </a:prstGeom>
          <a:noFill/>
        </p:spPr>
      </p:pic>
      <p:pic>
        <p:nvPicPr>
          <p:cNvPr id="15" name="Picture 21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53079" y="5643578"/>
            <a:ext cx="1047747" cy="310944"/>
          </a:xfrm>
          <a:prstGeom prst="rect">
            <a:avLst/>
          </a:prstGeom>
          <a:noFill/>
        </p:spPr>
      </p:pic>
      <p:pic>
        <p:nvPicPr>
          <p:cNvPr id="16" name="Picture 24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14639" y="1541629"/>
            <a:ext cx="3571873" cy="530049"/>
          </a:xfrm>
          <a:prstGeom prst="rect">
            <a:avLst/>
          </a:prstGeom>
          <a:noFill/>
        </p:spPr>
      </p:pic>
      <p:pic>
        <p:nvPicPr>
          <p:cNvPr id="17" name="Picture 23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71788" y="1000108"/>
            <a:ext cx="3443286" cy="500066"/>
          </a:xfrm>
          <a:prstGeom prst="rect">
            <a:avLst/>
          </a:prstGeom>
          <a:noFill/>
        </p:spPr>
      </p:pic>
      <p:sp>
        <p:nvSpPr>
          <p:cNvPr id="18" name="Rectangle 27"/>
          <p:cNvSpPr>
            <a:spLocks noChangeArrowheads="1"/>
          </p:cNvSpPr>
          <p:nvPr/>
        </p:nvSpPr>
        <p:spPr bwMode="auto">
          <a:xfrm>
            <a:off x="4443599" y="1666473"/>
            <a:ext cx="256802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9" name="Picture 28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00430" y="2214558"/>
            <a:ext cx="2190750" cy="571500"/>
          </a:xfrm>
          <a:prstGeom prst="rect">
            <a:avLst/>
          </a:prstGeom>
          <a:noFill/>
        </p:spPr>
      </p:pic>
      <p:grpSp>
        <p:nvGrpSpPr>
          <p:cNvPr id="20" name="Grupo 19"/>
          <p:cNvGrpSpPr/>
          <p:nvPr/>
        </p:nvGrpSpPr>
        <p:grpSpPr>
          <a:xfrm>
            <a:off x="1714480" y="2714620"/>
            <a:ext cx="5715040" cy="543133"/>
            <a:chOff x="1785918" y="2428868"/>
            <a:chExt cx="5715040" cy="543133"/>
          </a:xfrm>
        </p:grpSpPr>
        <p:pic>
          <p:nvPicPr>
            <p:cNvPr id="21" name="Picture 1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85918" y="2500306"/>
              <a:ext cx="2071702" cy="459678"/>
            </a:xfrm>
            <a:prstGeom prst="rect">
              <a:avLst/>
            </a:prstGeom>
            <a:noFill/>
          </p:spPr>
        </p:pic>
        <p:pic>
          <p:nvPicPr>
            <p:cNvPr id="22" name="Picture 5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29059" y="2428868"/>
              <a:ext cx="3571899" cy="543133"/>
            </a:xfrm>
            <a:prstGeom prst="rect">
              <a:avLst/>
            </a:prstGeom>
            <a:noFill/>
          </p:spPr>
        </p:pic>
      </p:grpSp>
      <p:sp>
        <p:nvSpPr>
          <p:cNvPr id="23" name="CaixaDeTexto 22"/>
          <p:cNvSpPr txBox="1"/>
          <p:nvPr/>
        </p:nvSpPr>
        <p:spPr>
          <a:xfrm>
            <a:off x="1000100" y="1285860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GEVD</a:t>
            </a:r>
            <a:endParaRPr lang="en-US" sz="2400" b="1" dirty="0"/>
          </a:p>
        </p:txBody>
      </p:sp>
      <p:sp>
        <p:nvSpPr>
          <p:cNvPr id="24" name="Chaveta à esquerda 23"/>
          <p:cNvSpPr/>
          <p:nvPr/>
        </p:nvSpPr>
        <p:spPr>
          <a:xfrm>
            <a:off x="1928794" y="1000108"/>
            <a:ext cx="285752" cy="100013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86612" y="1357298"/>
            <a:ext cx="1085850" cy="476250"/>
          </a:xfrm>
          <a:prstGeom prst="rect">
            <a:avLst/>
          </a:prstGeom>
          <a:noFill/>
        </p:spPr>
      </p:pic>
      <p:sp>
        <p:nvSpPr>
          <p:cNvPr id="26" name="Title 1"/>
          <p:cNvSpPr txBox="1">
            <a:spLocks/>
          </p:cNvSpPr>
          <p:nvPr/>
        </p:nvSpPr>
        <p:spPr>
          <a:xfrm>
            <a:off x="928663" y="1"/>
            <a:ext cx="7343772" cy="1041397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Optimal Transmit </a:t>
            </a:r>
            <a:r>
              <a:rPr lang="en-US" sz="3200" b="1" dirty="0" smtClean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Filter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ysClr val="windowText" lastClr="0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Weiner filters</a:t>
            </a:r>
            <a:endParaRPr lang="en-US" sz="3200" b="1" dirty="0">
              <a:solidFill>
                <a:sysClr val="windowText" lastClr="00000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55170729"/>
              </p:ext>
            </p:extLst>
          </p:nvPr>
        </p:nvGraphicFramePr>
        <p:xfrm>
          <a:off x="-86454" y="6609204"/>
          <a:ext cx="7308000" cy="265106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{073A0DAA-6AF3-43AB-8588-CEC1D06C72B9}</a:tableStyleId>
              </a:tblPr>
              <a:tblGrid>
                <a:gridCol w="1044000"/>
                <a:gridCol w="1044000"/>
                <a:gridCol w="1044000"/>
                <a:gridCol w="1044000"/>
                <a:gridCol w="1044000"/>
                <a:gridCol w="904647"/>
                <a:gridCol w="1183353"/>
              </a:tblGrid>
              <a:tr h="265106"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1. Motivation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2. Prob. Stat.</a:t>
                      </a:r>
                      <a:endParaRPr lang="pt-PT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3. Rx</a:t>
                      </a:r>
                      <a:r>
                        <a:rPr lang="pt-PT" sz="10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Filter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50" dirty="0" smtClean="0">
                          <a:solidFill>
                            <a:schemeClr val="tx1"/>
                          </a:solidFill>
                        </a:rPr>
                        <a:t>4. Tx Filter</a:t>
                      </a:r>
                      <a:endParaRPr lang="pt-PT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5. Algorithm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6. Results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7. Conclusions</a:t>
                      </a:r>
                      <a:endParaRPr lang="pt-PT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2734</TotalTime>
  <Words>1052</Words>
  <Application>Microsoft Office PowerPoint</Application>
  <PresentationFormat>Apresentação no Ecrã (4:3)</PresentationFormat>
  <Paragraphs>352</Paragraphs>
  <Slides>22</Slides>
  <Notes>22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22</vt:i4>
      </vt:variant>
    </vt:vector>
  </HeadingPairs>
  <TitlesOfParts>
    <vt:vector size="23" baseType="lpstr">
      <vt:lpstr>Default Design</vt:lpstr>
      <vt:lpstr>Diapositivo 1</vt:lpstr>
      <vt:lpstr>Diapositivo 2</vt:lpstr>
      <vt:lpstr>Diapositivo 3</vt:lpstr>
      <vt:lpstr>Diapositivo 4</vt:lpstr>
      <vt:lpstr>Diapositivo 5</vt:lpstr>
      <vt:lpstr>Diapositivo 6</vt:lpstr>
      <vt:lpstr>Diapositivo 7</vt:lpstr>
      <vt:lpstr>Diapositivo 8</vt:lpstr>
      <vt:lpstr>Diapositivo 9</vt:lpstr>
      <vt:lpstr>Diapositivo 10</vt:lpstr>
      <vt:lpstr>Diapositivo 11</vt:lpstr>
      <vt:lpstr>Diapositivo 12</vt:lpstr>
      <vt:lpstr>Diapositivo 13</vt:lpstr>
      <vt:lpstr>Diapositivo 14</vt:lpstr>
      <vt:lpstr>Diapositivo 15</vt:lpstr>
      <vt:lpstr>Diapositivo 16</vt:lpstr>
      <vt:lpstr>Diapositivo 17</vt:lpstr>
      <vt:lpstr>Diapositivo 18</vt:lpstr>
      <vt:lpstr>Diapositivo 19</vt:lpstr>
      <vt:lpstr>Diapositivo 20</vt:lpstr>
      <vt:lpstr>Diapositivo 21</vt:lpstr>
      <vt:lpstr>Diapositivo 22</vt:lpstr>
    </vt:vector>
  </TitlesOfParts>
  <Company>Faculdade Ciências Universidade Porto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Filter design with secrecy constrains</dc:title>
  <dc:creator>FCUP</dc:creator>
  <cp:lastModifiedBy>Anocas</cp:lastModifiedBy>
  <cp:revision>55</cp:revision>
  <dcterms:created xsi:type="dcterms:W3CDTF">2009-10-21T10:25:48Z</dcterms:created>
  <dcterms:modified xsi:type="dcterms:W3CDTF">2010-06-01T09:57:33Z</dcterms:modified>
</cp:coreProperties>
</file>